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 id="2147483794" r:id="rId5"/>
  </p:sldMasterIdLst>
  <p:notesMasterIdLst>
    <p:notesMasterId r:id="rId46"/>
  </p:notesMasterIdLst>
  <p:sldIdLst>
    <p:sldId id="256" r:id="rId6"/>
    <p:sldId id="257" r:id="rId7"/>
    <p:sldId id="258" r:id="rId8"/>
    <p:sldId id="259" r:id="rId9"/>
    <p:sldId id="289" r:id="rId10"/>
    <p:sldId id="295" r:id="rId11"/>
    <p:sldId id="262" r:id="rId12"/>
    <p:sldId id="263" r:id="rId13"/>
    <p:sldId id="299" r:id="rId14"/>
    <p:sldId id="282" r:id="rId15"/>
    <p:sldId id="301" r:id="rId16"/>
    <p:sldId id="302" r:id="rId17"/>
    <p:sldId id="303" r:id="rId18"/>
    <p:sldId id="266" r:id="rId19"/>
    <p:sldId id="291" r:id="rId20"/>
    <p:sldId id="292" r:id="rId21"/>
    <p:sldId id="269" r:id="rId22"/>
    <p:sldId id="270" r:id="rId23"/>
    <p:sldId id="271" r:id="rId24"/>
    <p:sldId id="272" r:id="rId25"/>
    <p:sldId id="265" r:id="rId26"/>
    <p:sldId id="287" r:id="rId27"/>
    <p:sldId id="304" r:id="rId28"/>
    <p:sldId id="284" r:id="rId29"/>
    <p:sldId id="273" r:id="rId30"/>
    <p:sldId id="274" r:id="rId31"/>
    <p:sldId id="261" r:id="rId32"/>
    <p:sldId id="298" r:id="rId33"/>
    <p:sldId id="285" r:id="rId34"/>
    <p:sldId id="305" r:id="rId35"/>
    <p:sldId id="294" r:id="rId36"/>
    <p:sldId id="277" r:id="rId37"/>
    <p:sldId id="278" r:id="rId38"/>
    <p:sldId id="279" r:id="rId39"/>
    <p:sldId id="286" r:id="rId40"/>
    <p:sldId id="280" r:id="rId41"/>
    <p:sldId id="306" r:id="rId42"/>
    <p:sldId id="288" r:id="rId43"/>
    <p:sldId id="297" r:id="rId44"/>
    <p:sldId id="29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34E49-AD96-F317-7BC7-4B5067443AD9}" v="8" dt="2025-02-26T08:53:19.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6" autoAdjust="0"/>
    <p:restoredTop sz="94624" autoAdjust="0"/>
  </p:normalViewPr>
  <p:slideViewPr>
    <p:cSldViewPr>
      <p:cViewPr varScale="1">
        <p:scale>
          <a:sx n="80" d="100"/>
          <a:sy n="80" d="100"/>
        </p:scale>
        <p:origin x="1502" y="5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15AE9F-0006-4964-BA2F-BFC89515A2E6}" type="datetimeFigureOut">
              <a:rPr lang="en-GB" smtClean="0"/>
              <a:pPr/>
              <a:t>26/02/2025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11525-12D2-4726-A6DF-5B028444E7A5}" type="slidenum">
              <a:rPr lang="en-GB" smtClean="0"/>
              <a:pPr/>
              <a:t>‹#›</a:t>
            </a:fld>
            <a:endParaRPr lang="en-GB"/>
          </a:p>
        </p:txBody>
      </p:sp>
    </p:spTree>
    <p:extLst>
      <p:ext uri="{BB962C8B-B14F-4D97-AF65-F5344CB8AC3E}">
        <p14:creationId xmlns:p14="http://schemas.microsoft.com/office/powerpoint/2010/main" val="354988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A65FA6-D67A-4CD4-A605-6B3B37D701DD}" type="slidenum">
              <a:rPr lang="en-GB" altLang="en-US" smtClean="0">
                <a:latin typeface="Arial" panose="020B0604020202020204" pitchFamily="34" charset="0"/>
              </a:rPr>
              <a:pPr>
                <a:spcBef>
                  <a:spcPct val="0"/>
                </a:spcBef>
              </a:pPr>
              <a:t>2</a:t>
            </a:fld>
            <a:endParaRPr lang="en-GB" altLang="en-US">
              <a:latin typeface="Arial" panose="020B0604020202020204" pitchFamily="34" charset="0"/>
            </a:endParaRPr>
          </a:p>
        </p:txBody>
      </p:sp>
    </p:spTree>
    <p:extLst>
      <p:ext uri="{BB962C8B-B14F-4D97-AF65-F5344CB8AC3E}">
        <p14:creationId xmlns:p14="http://schemas.microsoft.com/office/powerpoint/2010/main" val="2756846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53576-8787-4F5D-9BEE-DEE9C9D2F3AE}" type="slidenum">
              <a:rPr lang="en-GB" altLang="en-US" smtClean="0">
                <a:latin typeface="Arial" panose="020B0604020202020204" pitchFamily="34" charset="0"/>
              </a:rPr>
              <a:pPr>
                <a:spcBef>
                  <a:spcPct val="0"/>
                </a:spcBef>
              </a:pPr>
              <a:t>27</a:t>
            </a:fld>
            <a:endParaRPr lang="en-GB" altLang="en-US">
              <a:latin typeface="Arial" panose="020B0604020202020204" pitchFamily="34" charset="0"/>
            </a:endParaRPr>
          </a:p>
        </p:txBody>
      </p:sp>
    </p:spTree>
    <p:extLst>
      <p:ext uri="{BB962C8B-B14F-4D97-AF65-F5344CB8AC3E}">
        <p14:creationId xmlns:p14="http://schemas.microsoft.com/office/powerpoint/2010/main" val="125508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76C8D-A5B4-41D6-9B2B-6842FF27A561}"/>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78043C13-0F9A-4A19-AAB6-3675BC4D19E3}"/>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E7C47108-9BE5-463B-9E6D-263B21261351}"/>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63997E-A51B-4712-8752-AF65036C261A}" type="slidenum">
              <a:t>30</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C2D32B-C425-4EE7-A383-4CAA4F536314}" type="slidenum">
              <a:rPr lang="en-GB" altLang="en-US" smtClean="0">
                <a:latin typeface="Arial" panose="020B0604020202020204" pitchFamily="34" charset="0"/>
              </a:rPr>
              <a:pPr>
                <a:spcBef>
                  <a:spcPct val="0"/>
                </a:spcBef>
              </a:pPr>
              <a:t>32</a:t>
            </a:fld>
            <a:endParaRPr lang="en-GB" altLang="en-US">
              <a:latin typeface="Arial" panose="020B0604020202020204" pitchFamily="34" charset="0"/>
            </a:endParaRPr>
          </a:p>
        </p:txBody>
      </p:sp>
    </p:spTree>
    <p:extLst>
      <p:ext uri="{BB962C8B-B14F-4D97-AF65-F5344CB8AC3E}">
        <p14:creationId xmlns:p14="http://schemas.microsoft.com/office/powerpoint/2010/main" val="22477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B41CF5-4D77-44BF-ABA3-F126CD167810}" type="slidenum">
              <a:rPr lang="en-GB" altLang="en-US" smtClean="0">
                <a:latin typeface="Arial" panose="020B0604020202020204" pitchFamily="34" charset="0"/>
              </a:rPr>
              <a:pPr>
                <a:spcBef>
                  <a:spcPct val="0"/>
                </a:spcBef>
              </a:pPr>
              <a:t>33</a:t>
            </a:fld>
            <a:endParaRPr lang="en-GB" altLang="en-US">
              <a:latin typeface="Arial" panose="020B0604020202020204" pitchFamily="34" charset="0"/>
            </a:endParaRPr>
          </a:p>
        </p:txBody>
      </p:sp>
    </p:spTree>
    <p:extLst>
      <p:ext uri="{BB962C8B-B14F-4D97-AF65-F5344CB8AC3E}">
        <p14:creationId xmlns:p14="http://schemas.microsoft.com/office/powerpoint/2010/main" val="5569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F8CA7C-FAA6-43DD-AF84-56DB82ED6BE5}" type="slidenum">
              <a:rPr lang="en-GB" altLang="en-US" smtClean="0">
                <a:latin typeface="Arial" panose="020B0604020202020204" pitchFamily="34" charset="0"/>
              </a:rPr>
              <a:pPr>
                <a:spcBef>
                  <a:spcPct val="0"/>
                </a:spcBef>
              </a:pPr>
              <a:t>34</a:t>
            </a:fld>
            <a:endParaRPr lang="en-GB" altLang="en-US">
              <a:latin typeface="Arial" panose="020B0604020202020204" pitchFamily="34" charset="0"/>
            </a:endParaRPr>
          </a:p>
        </p:txBody>
      </p:sp>
    </p:spTree>
    <p:extLst>
      <p:ext uri="{BB962C8B-B14F-4D97-AF65-F5344CB8AC3E}">
        <p14:creationId xmlns:p14="http://schemas.microsoft.com/office/powerpoint/2010/main" val="98244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8540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a:xfrm>
            <a:off x="666750" y="4711700"/>
            <a:ext cx="5335588"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7" tIns="45169" rIns="90337" bIns="45169"/>
          <a:lstStyle/>
          <a:p>
            <a:pPr>
              <a:spcBef>
                <a:spcPct val="0"/>
              </a:spcBef>
            </a:pPr>
            <a:endParaRPr lang="en-US" altLang="en-US"/>
          </a:p>
        </p:txBody>
      </p:sp>
      <p:sp>
        <p:nvSpPr>
          <p:cNvPr id="40964" name="Slide Number Placeholder 3"/>
          <p:cNvSpPr txBox="1">
            <a:spLocks noGrp="1"/>
          </p:cNvSpPr>
          <p:nvPr/>
        </p:nvSpPr>
        <p:spPr bwMode="auto">
          <a:xfrm>
            <a:off x="3778250" y="9429750"/>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7" tIns="45169" rIns="90337" bIns="45169" anchor="b"/>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7CEF11-C6FE-4E25-8E90-9483B2AF7900}" type="slidenum">
              <a:rPr lang="en-GB" altLang="en-US" b="0" u="none">
                <a:latin typeface="Arial" panose="020B0604020202020204" pitchFamily="34" charset="0"/>
              </a:rPr>
              <a:pPr algn="r" eaLnBrk="1" hangingPunct="1">
                <a:spcBef>
                  <a:spcPct val="0"/>
                </a:spcBef>
              </a:pPr>
              <a:t>36</a:t>
            </a:fld>
            <a:endParaRPr lang="en-GB" altLang="en-US" b="0" u="none">
              <a:latin typeface="Arial" panose="020B0604020202020204" pitchFamily="34" charset="0"/>
            </a:endParaRPr>
          </a:p>
        </p:txBody>
      </p:sp>
    </p:spTree>
    <p:extLst>
      <p:ext uri="{BB962C8B-B14F-4D97-AF65-F5344CB8AC3E}">
        <p14:creationId xmlns:p14="http://schemas.microsoft.com/office/powerpoint/2010/main" val="387086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53576-8787-4F5D-9BEE-DEE9C9D2F3AE}" type="slidenum">
              <a:rPr lang="en-GB" altLang="en-US" smtClean="0">
                <a:latin typeface="Arial" panose="020B0604020202020204" pitchFamily="34" charset="0"/>
              </a:rPr>
              <a:pPr>
                <a:spcBef>
                  <a:spcPct val="0"/>
                </a:spcBef>
              </a:pPr>
              <a:t>6</a:t>
            </a:fld>
            <a:endParaRPr lang="en-GB" altLang="en-US">
              <a:latin typeface="Arial" panose="020B0604020202020204" pitchFamily="34" charset="0"/>
            </a:endParaRPr>
          </a:p>
        </p:txBody>
      </p:sp>
    </p:spTree>
    <p:extLst>
      <p:ext uri="{BB962C8B-B14F-4D97-AF65-F5344CB8AC3E}">
        <p14:creationId xmlns:p14="http://schemas.microsoft.com/office/powerpoint/2010/main" val="310611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6985000"/>
            <a:ext cx="1588" cy="154717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2000">
              <a:solidFill>
                <a:schemeClr val="bg1"/>
              </a:solidFill>
              <a:latin typeface="Arial" panose="020B0604020202020204" pitchFamily="34" charset="0"/>
            </a:endParaRPr>
          </a:p>
        </p:txBody>
      </p:sp>
      <p:sp>
        <p:nvSpPr>
          <p:cNvPr id="14339" name="Rectangle 3"/>
          <p:cNvSpPr>
            <a:spLocks noGrp="1" noChangeArrowheads="1"/>
          </p:cNvSpPr>
          <p:nvPr>
            <p:ph type="body"/>
          </p:nvPr>
        </p:nvSpPr>
        <p:spPr>
          <a:xfrm>
            <a:off x="673100" y="4687888"/>
            <a:ext cx="5386388"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508011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24BE31DA-E031-4AC0-94C2-A20C8A80B08B}"/>
              </a:ext>
            </a:extLst>
          </p:cNvPr>
          <p:cNvSpPr txBox="1"/>
          <p:nvPr/>
        </p:nvSpPr>
        <p:spPr>
          <a:xfrm>
            <a:off x="2105021" y="749295"/>
            <a:ext cx="2525709" cy="3702048"/>
          </a:xfrm>
          <a:prstGeom prst="rect">
            <a:avLst/>
          </a:prstGeom>
          <a:solidFill>
            <a:srgbClr val="FFFFFF"/>
          </a:solidFill>
          <a:ln w="9363"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endParaRPr>
          </a:p>
        </p:txBody>
      </p:sp>
      <p:sp>
        <p:nvSpPr>
          <p:cNvPr id="3" name="Text Box 2">
            <a:extLst>
              <a:ext uri="{FF2B5EF4-FFF2-40B4-BE49-F238E27FC236}">
                <a16:creationId xmlns:a16="http://schemas.microsoft.com/office/drawing/2014/main" id="{86EC4190-1978-4D05-B687-AFBB8BC8D2B7}"/>
              </a:ext>
            </a:extLst>
          </p:cNvPr>
          <p:cNvSpPr txBox="1">
            <a:spLocks noGrp="1"/>
          </p:cNvSpPr>
          <p:nvPr>
            <p:ph type="body" sz="quarter" idx="1"/>
          </p:nvPr>
        </p:nvSpPr>
        <p:spPr>
          <a:xfrm>
            <a:off x="673098" y="4687891"/>
            <a:ext cx="5387973" cy="4441826"/>
          </a:xfrm>
        </p:spPr>
        <p:txBody>
          <a:bodyPr/>
          <a:lstStyle/>
          <a:p>
            <a:pPr lvl="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Parents will be asked to fill out a questionnaire about their childs interests  to help us with a starting point.  We value contributions from parents about what their child achieves at home.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phonics </a:t>
            </a:r>
          </a:p>
        </p:txBody>
      </p:sp>
      <p:sp>
        <p:nvSpPr>
          <p:cNvPr id="4" name="Slide Number Placeholder 3"/>
          <p:cNvSpPr>
            <a:spLocks noGrp="1"/>
          </p:cNvSpPr>
          <p:nvPr>
            <p:ph type="sldNum" sz="quarter" idx="5"/>
          </p:nvPr>
        </p:nvSpPr>
        <p:spPr/>
        <p:txBody>
          <a:bodyPr/>
          <a:lstStyle/>
          <a:p>
            <a:fld id="{8D011525-12D2-4726-A6DF-5B028444E7A5}" type="slidenum">
              <a:rPr lang="en-GB" smtClean="0"/>
              <a:pPr/>
              <a:t>17</a:t>
            </a:fld>
            <a:endParaRPr lang="en-GB"/>
          </a:p>
        </p:txBody>
      </p:sp>
    </p:spTree>
    <p:extLst>
      <p:ext uri="{BB962C8B-B14F-4D97-AF65-F5344CB8AC3E}">
        <p14:creationId xmlns:p14="http://schemas.microsoft.com/office/powerpoint/2010/main" val="414817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C78A30-B814-4B12-A361-E594C7586084}" type="slidenum">
              <a:rPr lang="en-GB" altLang="en-US" smtClean="0">
                <a:latin typeface="Arial" panose="020B0604020202020204" pitchFamily="34" charset="0"/>
              </a:rPr>
              <a:pPr>
                <a:spcBef>
                  <a:spcPct val="0"/>
                </a:spcBef>
              </a:pPr>
              <a:t>21</a:t>
            </a:fld>
            <a:endParaRPr lang="en-GB" altLang="en-US">
              <a:latin typeface="Arial" panose="020B0604020202020204" pitchFamily="34" charset="0"/>
            </a:endParaRPr>
          </a:p>
        </p:txBody>
      </p:sp>
    </p:spTree>
    <p:extLst>
      <p:ext uri="{BB962C8B-B14F-4D97-AF65-F5344CB8AC3E}">
        <p14:creationId xmlns:p14="http://schemas.microsoft.com/office/powerpoint/2010/main" val="202984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ditty book and sheet</a:t>
            </a:r>
          </a:p>
        </p:txBody>
      </p:sp>
      <p:sp>
        <p:nvSpPr>
          <p:cNvPr id="4" name="Slide Number Placeholder 3"/>
          <p:cNvSpPr>
            <a:spLocks noGrp="1"/>
          </p:cNvSpPr>
          <p:nvPr>
            <p:ph type="sldNum" sz="quarter" idx="5"/>
          </p:nvPr>
        </p:nvSpPr>
        <p:spPr/>
        <p:txBody>
          <a:bodyPr/>
          <a:lstStyle/>
          <a:p>
            <a:fld id="{8D011525-12D2-4726-A6DF-5B028444E7A5}" type="slidenum">
              <a:rPr lang="en-GB" smtClean="0"/>
              <a:pPr/>
              <a:t>22</a:t>
            </a:fld>
            <a:endParaRPr lang="en-GB"/>
          </a:p>
        </p:txBody>
      </p:sp>
    </p:spTree>
    <p:extLst>
      <p:ext uri="{BB962C8B-B14F-4D97-AF65-F5344CB8AC3E}">
        <p14:creationId xmlns:p14="http://schemas.microsoft.com/office/powerpoint/2010/main" val="348641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D011525-12D2-4726-A6DF-5B028444E7A5}" type="slidenum">
              <a:rPr lang="en-GB" smtClean="0"/>
              <a:pPr/>
              <a:t>24</a:t>
            </a:fld>
            <a:endParaRPr lang="en-GB"/>
          </a:p>
        </p:txBody>
      </p:sp>
    </p:spTree>
    <p:extLst>
      <p:ext uri="{BB962C8B-B14F-4D97-AF65-F5344CB8AC3E}">
        <p14:creationId xmlns:p14="http://schemas.microsoft.com/office/powerpoint/2010/main" val="402306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8540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a:xfrm>
            <a:off x="666750" y="4711700"/>
            <a:ext cx="5335588"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7" tIns="45169" rIns="90337" bIns="45169"/>
          <a:lstStyle/>
          <a:p>
            <a:pPr>
              <a:spcBef>
                <a:spcPct val="0"/>
              </a:spcBef>
            </a:pPr>
            <a:endParaRPr lang="en-US" altLang="en-US"/>
          </a:p>
        </p:txBody>
      </p:sp>
      <p:sp>
        <p:nvSpPr>
          <p:cNvPr id="28676" name="Slide Number Placeholder 3"/>
          <p:cNvSpPr txBox="1">
            <a:spLocks noGrp="1"/>
          </p:cNvSpPr>
          <p:nvPr/>
        </p:nvSpPr>
        <p:spPr bwMode="auto">
          <a:xfrm>
            <a:off x="3778250" y="9429750"/>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7" tIns="45169" rIns="90337" bIns="45169" anchor="b"/>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0ED8A27-6DB3-49F0-93AF-3A3FBB5C151D}" type="slidenum">
              <a:rPr lang="en-GB" altLang="en-US" b="0" u="none">
                <a:latin typeface="Arial" panose="020B0604020202020204" pitchFamily="34" charset="0"/>
              </a:rPr>
              <a:pPr algn="r" eaLnBrk="1" hangingPunct="1">
                <a:spcBef>
                  <a:spcPct val="0"/>
                </a:spcBef>
              </a:pPr>
              <a:t>25</a:t>
            </a:fld>
            <a:endParaRPr lang="en-GB" altLang="en-US" b="0" u="none">
              <a:latin typeface="Arial" panose="020B0604020202020204" pitchFamily="34" charset="0"/>
            </a:endParaRPr>
          </a:p>
        </p:txBody>
      </p:sp>
    </p:spTree>
    <p:extLst>
      <p:ext uri="{BB962C8B-B14F-4D97-AF65-F5344CB8AC3E}">
        <p14:creationId xmlns:p14="http://schemas.microsoft.com/office/powerpoint/2010/main" val="115086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61057CBF-27B9-426C-8FCA-17732C0DDEBB}" type="datetimeFigureOut">
              <a:rPr lang="en-GB" smtClean="0"/>
              <a:pPr/>
              <a:t>26/02/2025</a:t>
            </a:fld>
            <a:endParaRPr lang="en-GB"/>
          </a:p>
        </p:txBody>
      </p:sp>
      <p:sp>
        <p:nvSpPr>
          <p:cNvPr id="17" name="Footer Placeholder 16"/>
          <p:cNvSpPr>
            <a:spLocks noGrp="1"/>
          </p:cNvSpPr>
          <p:nvPr>
            <p:ph type="ftr" sz="quarter" idx="11"/>
          </p:nvPr>
        </p:nvSpPr>
        <p:spPr>
          <a:xfrm>
            <a:off x="5410200" y="4205288"/>
            <a:ext cx="1295400" cy="457200"/>
          </a:xfrm>
        </p:spPr>
        <p:txBody>
          <a:bodyPr/>
          <a:lstStyle/>
          <a:p>
            <a:endParaRPr lang="en-GB"/>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E7A56816-9043-46EE-9A15-51F80035A78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9214770-E31D-4308-BD06-2DF4A723A185}" type="slidenum">
              <a:rPr lang="en-GB" altLang="en-US"/>
              <a:pPr>
                <a:defRPr/>
              </a:pPr>
              <a:t>‹#›</a:t>
            </a:fld>
            <a:endParaRPr lang="en-GB" altLang="en-US"/>
          </a:p>
        </p:txBody>
      </p:sp>
    </p:spTree>
    <p:extLst>
      <p:ext uri="{BB962C8B-B14F-4D97-AF65-F5344CB8AC3E}">
        <p14:creationId xmlns:p14="http://schemas.microsoft.com/office/powerpoint/2010/main" val="385293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19759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002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39757D55-0ADF-4385-8FF1-33E1EBABD0C4}"/>
              </a:ext>
            </a:extLst>
          </p:cNvPr>
          <p:cNvSpPr/>
          <p:nvPr/>
        </p:nvSpPr>
        <p:spPr>
          <a:xfrm flipV="1">
            <a:off x="5410184" y="3810003"/>
            <a:ext cx="3733815" cy="9108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3" name="Rectangle 23">
            <a:extLst>
              <a:ext uri="{FF2B5EF4-FFF2-40B4-BE49-F238E27FC236}">
                <a16:creationId xmlns:a16="http://schemas.microsoft.com/office/drawing/2014/main" id="{096D8C8F-D33B-4F69-8455-12027BB1BEB1}"/>
              </a:ext>
            </a:extLst>
          </p:cNvPr>
          <p:cNvSpPr/>
          <p:nvPr/>
        </p:nvSpPr>
        <p:spPr>
          <a:xfrm flipV="1">
            <a:off x="5410203" y="3897008"/>
            <a:ext cx="3733796" cy="192024"/>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4" name="Rectangle 24">
            <a:extLst>
              <a:ext uri="{FF2B5EF4-FFF2-40B4-BE49-F238E27FC236}">
                <a16:creationId xmlns:a16="http://schemas.microsoft.com/office/drawing/2014/main" id="{191E2566-161E-411E-A1E3-7A39946BBEAB}"/>
              </a:ext>
            </a:extLst>
          </p:cNvPr>
          <p:cNvSpPr/>
          <p:nvPr/>
        </p:nvSpPr>
        <p:spPr>
          <a:xfrm flipV="1">
            <a:off x="5410203" y="4115165"/>
            <a:ext cx="3733796" cy="9144"/>
          </a:xfrm>
          <a:prstGeom prst="rect">
            <a:avLst/>
          </a:prstGeom>
          <a:solidFill>
            <a:srgbClr val="DA1F28">
              <a:alpha val="6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5" name="Rectangle 25">
            <a:extLst>
              <a:ext uri="{FF2B5EF4-FFF2-40B4-BE49-F238E27FC236}">
                <a16:creationId xmlns:a16="http://schemas.microsoft.com/office/drawing/2014/main" id="{D20A75A1-7A8D-44EB-A18B-573CF176FF8E}"/>
              </a:ext>
            </a:extLst>
          </p:cNvPr>
          <p:cNvSpPr/>
          <p:nvPr/>
        </p:nvSpPr>
        <p:spPr>
          <a:xfrm flipV="1">
            <a:off x="5410203" y="4164406"/>
            <a:ext cx="1965960" cy="18288"/>
          </a:xfrm>
          <a:prstGeom prst="rect">
            <a:avLst/>
          </a:prstGeom>
          <a:solidFill>
            <a:srgbClr val="DA1F28">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6" name="Rectangle 26">
            <a:extLst>
              <a:ext uri="{FF2B5EF4-FFF2-40B4-BE49-F238E27FC236}">
                <a16:creationId xmlns:a16="http://schemas.microsoft.com/office/drawing/2014/main" id="{E5C8C51B-DD83-472A-9195-1D220081F529}"/>
              </a:ext>
            </a:extLst>
          </p:cNvPr>
          <p:cNvSpPr/>
          <p:nvPr/>
        </p:nvSpPr>
        <p:spPr>
          <a:xfrm flipV="1">
            <a:off x="5410203" y="4199574"/>
            <a:ext cx="1965960" cy="9144"/>
          </a:xfrm>
          <a:prstGeom prst="rect">
            <a:avLst/>
          </a:prstGeom>
          <a:solidFill>
            <a:srgbClr val="DA1F28">
              <a:alpha val="6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7" name="Rounded Rectangle 29">
            <a:extLst>
              <a:ext uri="{FF2B5EF4-FFF2-40B4-BE49-F238E27FC236}">
                <a16:creationId xmlns:a16="http://schemas.microsoft.com/office/drawing/2014/main" id="{BDBF73C2-ED16-4732-93CA-A8A45D4B3D82}"/>
              </a:ext>
            </a:extLst>
          </p:cNvPr>
          <p:cNvSpPr/>
          <p:nvPr/>
        </p:nvSpPr>
        <p:spPr>
          <a:xfrm>
            <a:off x="5410203" y="3962396"/>
            <a:ext cx="3063239" cy="2743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8" name="Rounded Rectangle 30">
            <a:extLst>
              <a:ext uri="{FF2B5EF4-FFF2-40B4-BE49-F238E27FC236}">
                <a16:creationId xmlns:a16="http://schemas.microsoft.com/office/drawing/2014/main" id="{56A9452F-F80C-4D04-A1EE-DDBC5416281A}"/>
              </a:ext>
            </a:extLst>
          </p:cNvPr>
          <p:cNvSpPr/>
          <p:nvPr/>
        </p:nvSpPr>
        <p:spPr>
          <a:xfrm>
            <a:off x="7376510" y="4060987"/>
            <a:ext cx="1600200" cy="3657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9" name="Rectangle 6">
            <a:extLst>
              <a:ext uri="{FF2B5EF4-FFF2-40B4-BE49-F238E27FC236}">
                <a16:creationId xmlns:a16="http://schemas.microsoft.com/office/drawing/2014/main" id="{67570943-69F7-4806-AAE8-7AEDBEE0993F}"/>
              </a:ext>
            </a:extLst>
          </p:cNvPr>
          <p:cNvSpPr/>
          <p:nvPr/>
        </p:nvSpPr>
        <p:spPr>
          <a:xfrm>
            <a:off x="0" y="3649663"/>
            <a:ext cx="9144000" cy="244172"/>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0" name="Rectangle 9">
            <a:extLst>
              <a:ext uri="{FF2B5EF4-FFF2-40B4-BE49-F238E27FC236}">
                <a16:creationId xmlns:a16="http://schemas.microsoft.com/office/drawing/2014/main" id="{B839F7A0-1A51-4CF4-ABCA-62246D693235}"/>
              </a:ext>
            </a:extLst>
          </p:cNvPr>
          <p:cNvSpPr/>
          <p:nvPr/>
        </p:nvSpPr>
        <p:spPr>
          <a:xfrm>
            <a:off x="0" y="3675531"/>
            <a:ext cx="9144000" cy="140680"/>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1" name="Rectangle 10">
            <a:extLst>
              <a:ext uri="{FF2B5EF4-FFF2-40B4-BE49-F238E27FC236}">
                <a16:creationId xmlns:a16="http://schemas.microsoft.com/office/drawing/2014/main" id="{9D295FA6-D089-4BEB-A941-8E0D362CEAF9}"/>
              </a:ext>
            </a:extLst>
          </p:cNvPr>
          <p:cNvSpPr/>
          <p:nvPr/>
        </p:nvSpPr>
        <p:spPr>
          <a:xfrm flipV="1">
            <a:off x="6414049" y="3643088"/>
            <a:ext cx="2729950" cy="24843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2" name="Rectangle 18">
            <a:extLst>
              <a:ext uri="{FF2B5EF4-FFF2-40B4-BE49-F238E27FC236}">
                <a16:creationId xmlns:a16="http://schemas.microsoft.com/office/drawing/2014/main" id="{C0A199B2-912C-461F-807B-D57096D509AC}"/>
              </a:ext>
            </a:extLst>
          </p:cNvPr>
          <p:cNvSpPr/>
          <p:nvPr/>
        </p:nvSpPr>
        <p:spPr>
          <a:xfrm>
            <a:off x="0" y="0"/>
            <a:ext cx="9144000" cy="3701701"/>
          </a:xfrm>
          <a:prstGeom prst="rect">
            <a:avLst/>
          </a:prstGeom>
          <a:solidFill>
            <a:srgbClr val="464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3" name="Title 7">
            <a:extLst>
              <a:ext uri="{FF2B5EF4-FFF2-40B4-BE49-F238E27FC236}">
                <a16:creationId xmlns:a16="http://schemas.microsoft.com/office/drawing/2014/main" id="{54553BAF-04A3-4CA4-974E-52C7DE37E80E}"/>
              </a:ext>
            </a:extLst>
          </p:cNvPr>
          <p:cNvSpPr txBox="1">
            <a:spLocks noGrp="1"/>
          </p:cNvSpPr>
          <p:nvPr>
            <p:ph type="ctrTitle"/>
          </p:nvPr>
        </p:nvSpPr>
        <p:spPr>
          <a:xfrm>
            <a:off x="457200" y="2401891"/>
            <a:ext cx="8458200" cy="1470026"/>
          </a:xfrm>
        </p:spPr>
        <p:txBody>
          <a:bodyPr anchor="b"/>
          <a:lstStyle>
            <a:lvl1pPr>
              <a:defRPr sz="4400">
                <a:solidFill>
                  <a:srgbClr val="FFFFFF"/>
                </a:solidFill>
              </a:defRPr>
            </a:lvl1pPr>
          </a:lstStyle>
          <a:p>
            <a:pPr lvl="0"/>
            <a:r>
              <a:rPr lang="en-US"/>
              <a:t>Click to edit Master title style</a:t>
            </a:r>
          </a:p>
        </p:txBody>
      </p:sp>
      <p:sp>
        <p:nvSpPr>
          <p:cNvPr id="14" name="Subtitle 8">
            <a:extLst>
              <a:ext uri="{FF2B5EF4-FFF2-40B4-BE49-F238E27FC236}">
                <a16:creationId xmlns:a16="http://schemas.microsoft.com/office/drawing/2014/main" id="{D1974E0B-F691-4B44-B5BA-35B96980D522}"/>
              </a:ext>
            </a:extLst>
          </p:cNvPr>
          <p:cNvSpPr txBox="1">
            <a:spLocks noGrp="1"/>
          </p:cNvSpPr>
          <p:nvPr>
            <p:ph type="subTitle" idx="1"/>
          </p:nvPr>
        </p:nvSpPr>
        <p:spPr>
          <a:xfrm>
            <a:off x="457200" y="3899934"/>
            <a:ext cx="4953003" cy="1752603"/>
          </a:xfrm>
        </p:spPr>
        <p:txBody>
          <a:bodyPr/>
          <a:lstStyle>
            <a:lvl1pPr marL="64008" indent="0">
              <a:buNone/>
              <a:defRPr sz="2400">
                <a:solidFill>
                  <a:srgbClr val="464646"/>
                </a:solidFill>
              </a:defRPr>
            </a:lvl1pPr>
          </a:lstStyle>
          <a:p>
            <a:pPr lvl="0"/>
            <a:r>
              <a:rPr lang="en-US"/>
              <a:t>Click to edit Master subtitle style</a:t>
            </a:r>
          </a:p>
        </p:txBody>
      </p:sp>
      <p:sp>
        <p:nvSpPr>
          <p:cNvPr id="15" name="Date Placeholder 27">
            <a:extLst>
              <a:ext uri="{FF2B5EF4-FFF2-40B4-BE49-F238E27FC236}">
                <a16:creationId xmlns:a16="http://schemas.microsoft.com/office/drawing/2014/main" id="{E902F226-FF6B-4A49-BAD8-47270150FBCC}"/>
              </a:ext>
            </a:extLst>
          </p:cNvPr>
          <p:cNvSpPr txBox="1">
            <a:spLocks noGrp="1"/>
          </p:cNvSpPr>
          <p:nvPr>
            <p:ph type="dt" sz="half" idx="7"/>
          </p:nvPr>
        </p:nvSpPr>
        <p:spPr>
          <a:xfrm>
            <a:off x="6705596" y="4206240"/>
            <a:ext cx="960120" cy="457200"/>
          </a:xfrm>
        </p:spPr>
        <p:txBody>
          <a:bodyPr/>
          <a:lstStyle>
            <a:lvl1pPr>
              <a:defRPr/>
            </a:lvl1pPr>
          </a:lstStyle>
          <a:p>
            <a:pPr lvl="0"/>
            <a:fld id="{AE6FFE3A-C102-44F1-A1E6-D74831D98277}" type="datetime1">
              <a:rPr lang="en-GB"/>
              <a:pPr lvl="0"/>
              <a:t>26/02/2025</a:t>
            </a:fld>
            <a:endParaRPr lang="en-GB"/>
          </a:p>
        </p:txBody>
      </p:sp>
      <p:sp>
        <p:nvSpPr>
          <p:cNvPr id="16" name="Footer Placeholder 16">
            <a:extLst>
              <a:ext uri="{FF2B5EF4-FFF2-40B4-BE49-F238E27FC236}">
                <a16:creationId xmlns:a16="http://schemas.microsoft.com/office/drawing/2014/main" id="{64A7C483-7F58-4632-A6B1-67913BE9F88B}"/>
              </a:ext>
            </a:extLst>
          </p:cNvPr>
          <p:cNvSpPr txBox="1">
            <a:spLocks noGrp="1"/>
          </p:cNvSpPr>
          <p:nvPr>
            <p:ph type="ftr" sz="quarter" idx="9"/>
          </p:nvPr>
        </p:nvSpPr>
        <p:spPr>
          <a:xfrm>
            <a:off x="5410203" y="4205289"/>
            <a:ext cx="1295403" cy="457200"/>
          </a:xfrm>
        </p:spPr>
        <p:txBody>
          <a:bodyPr/>
          <a:lstStyle>
            <a:lvl1pPr>
              <a:defRPr/>
            </a:lvl1pPr>
          </a:lstStyle>
          <a:p>
            <a:pPr lvl="0"/>
            <a:endParaRPr lang="en-GB"/>
          </a:p>
        </p:txBody>
      </p:sp>
      <p:sp>
        <p:nvSpPr>
          <p:cNvPr id="17" name="Slide Number Placeholder 28">
            <a:extLst>
              <a:ext uri="{FF2B5EF4-FFF2-40B4-BE49-F238E27FC236}">
                <a16:creationId xmlns:a16="http://schemas.microsoft.com/office/drawing/2014/main" id="{B3A5AF1D-F820-4A45-B8A0-AADF3C4514F1}"/>
              </a:ext>
            </a:extLst>
          </p:cNvPr>
          <p:cNvSpPr txBox="1">
            <a:spLocks noGrp="1"/>
          </p:cNvSpPr>
          <p:nvPr>
            <p:ph type="sldNum" sz="quarter" idx="8"/>
          </p:nvPr>
        </p:nvSpPr>
        <p:spPr>
          <a:xfrm>
            <a:off x="8320089" y="1133"/>
            <a:ext cx="747714" cy="365760"/>
          </a:xfrm>
        </p:spPr>
        <p:txBody>
          <a:bodyPr/>
          <a:lstStyle>
            <a:lvl1pPr>
              <a:defRPr/>
            </a:lvl1pPr>
          </a:lstStyle>
          <a:p>
            <a:pPr lvl="0"/>
            <a:fld id="{6A50C504-914D-4D42-9A1B-27E7811075FE}" type="slidenum">
              <a:t>‹#›</a:t>
            </a:fld>
            <a:endParaRPr lang="en-GB"/>
          </a:p>
        </p:txBody>
      </p:sp>
    </p:spTree>
    <p:extLst>
      <p:ext uri="{BB962C8B-B14F-4D97-AF65-F5344CB8AC3E}">
        <p14:creationId xmlns:p14="http://schemas.microsoft.com/office/powerpoint/2010/main" val="39859940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23965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33071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5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77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0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80848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462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92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595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440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70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56816-9043-46EE-9A15-51F80035A786}" type="slidenum">
              <a:rPr lang="en-GB" smtClean="0"/>
              <a:pPr/>
              <a:t>‹#›</a:t>
            </a:fld>
            <a:endParaRPr lang="en-GB"/>
          </a:p>
        </p:txBody>
      </p:sp>
    </p:spTree>
    <p:extLst>
      <p:ext uri="{BB962C8B-B14F-4D97-AF65-F5344CB8AC3E}">
        <p14:creationId xmlns:p14="http://schemas.microsoft.com/office/powerpoint/2010/main" val="3603095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61057CBF-27B9-426C-8FCA-17732C0DDEBB}" type="datetimeFigureOut">
              <a:rPr lang="en-GB" smtClean="0"/>
              <a:pPr/>
              <a:t>26/02/2025</a:t>
            </a:fld>
            <a:endParaRPr lang="en-GB"/>
          </a:p>
        </p:txBody>
      </p:sp>
      <p:sp>
        <p:nvSpPr>
          <p:cNvPr id="27" name="Slide Number Placeholder 26"/>
          <p:cNvSpPr>
            <a:spLocks noGrp="1"/>
          </p:cNvSpPr>
          <p:nvPr>
            <p:ph type="sldNum" sz="quarter" idx="11"/>
          </p:nvPr>
        </p:nvSpPr>
        <p:spPr/>
        <p:txBody>
          <a:bodyPr rtlCol="0"/>
          <a:lstStyle/>
          <a:p>
            <a:fld id="{E7A56816-9043-46EE-9A15-51F80035A786}" type="slidenum">
              <a:rPr lang="en-GB" smtClean="0"/>
              <a:pPr/>
              <a:t>‹#›</a:t>
            </a:fld>
            <a:endParaRPr lang="en-GB"/>
          </a:p>
        </p:txBody>
      </p:sp>
      <p:sp>
        <p:nvSpPr>
          <p:cNvPr id="28" name="Footer Placeholder 27"/>
          <p:cNvSpPr>
            <a:spLocks noGrp="1"/>
          </p:cNvSpPr>
          <p:nvPr>
            <p:ph type="ftr" sz="quarter" idx="12"/>
          </p:nvPr>
        </p:nvSpPr>
        <p:spPr/>
        <p:txBody>
          <a:bodyPr rtlCol="0"/>
          <a:lstStyle/>
          <a:p>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61057CBF-27B9-426C-8FCA-17732C0DDEBB}" type="datetimeFigureOut">
              <a:rPr lang="en-GB" smtClean="0"/>
              <a:pPr/>
              <a:t>26/02/2025</a:t>
            </a:fld>
            <a:endParaRPr lang="en-GB"/>
          </a:p>
        </p:txBody>
      </p:sp>
      <p:sp>
        <p:nvSpPr>
          <p:cNvPr id="4" name="Footer Placeholder 3"/>
          <p:cNvSpPr>
            <a:spLocks noGrp="1"/>
          </p:cNvSpPr>
          <p:nvPr>
            <p:ph type="ftr" sz="quarter" idx="11"/>
          </p:nvPr>
        </p:nvSpPr>
        <p:spPr>
          <a:xfrm>
            <a:off x="5257800" y="612648"/>
            <a:ext cx="1325880" cy="457200"/>
          </a:xfrm>
        </p:spPr>
        <p:txBody>
          <a:bodyPr/>
          <a:lstStyle/>
          <a:p>
            <a:endParaRPr lang="en-GB"/>
          </a:p>
        </p:txBody>
      </p:sp>
      <p:sp>
        <p:nvSpPr>
          <p:cNvPr id="5" name="Slide Number Placeholder 4"/>
          <p:cNvSpPr>
            <a:spLocks noGrp="1"/>
          </p:cNvSpPr>
          <p:nvPr>
            <p:ph type="sldNum" sz="quarter" idx="12"/>
          </p:nvPr>
        </p:nvSpPr>
        <p:spPr>
          <a:xfrm>
            <a:off x="8174736" y="2272"/>
            <a:ext cx="762000" cy="365760"/>
          </a:xfrm>
        </p:spPr>
        <p:txBody>
          <a:bodyPr/>
          <a:lstStyle/>
          <a:p>
            <a:fld id="{E7A56816-9043-46EE-9A15-51F80035A78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1057CBF-27B9-426C-8FCA-17732C0DDEBB}" type="datetimeFigureOut">
              <a:rPr lang="en-GB" smtClean="0"/>
              <a:pPr/>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56816-9043-46EE-9A15-51F80035A78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1057CBF-27B9-426C-8FCA-17732C0DDEBB}" type="datetimeFigureOut">
              <a:rPr lang="en-GB" smtClean="0"/>
              <a:pPr/>
              <a:t>26/02/2025</a:t>
            </a:fld>
            <a:endParaRPr lang="en-GB"/>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GB"/>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E7A56816-9043-46EE-9A15-51F80035A78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808" r:id="rId14"/>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4DBEA84-392B-4E05-933C-C71C6F7BADA1}"/>
              </a:ext>
            </a:extLst>
          </p:cNvPr>
          <p:cNvSpPr/>
          <p:nvPr/>
        </p:nvSpPr>
        <p:spPr>
          <a:xfrm>
            <a:off x="0" y="366820"/>
            <a:ext cx="9144000" cy="84408"/>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3" name="Rectangle 28">
            <a:extLst>
              <a:ext uri="{FF2B5EF4-FFF2-40B4-BE49-F238E27FC236}">
                <a16:creationId xmlns:a16="http://schemas.microsoft.com/office/drawing/2014/main" id="{D8718425-612B-4E4C-8C9D-900D17967768}"/>
              </a:ext>
            </a:extLst>
          </p:cNvPr>
          <p:cNvSpPr/>
          <p:nvPr/>
        </p:nvSpPr>
        <p:spPr>
          <a:xfrm>
            <a:off x="0" y="0"/>
            <a:ext cx="9144000" cy="310667"/>
          </a:xfrm>
          <a:prstGeom prst="rect">
            <a:avLst/>
          </a:prstGeom>
          <a:solidFill>
            <a:srgbClr val="464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4" name="Rectangle 29">
            <a:extLst>
              <a:ext uri="{FF2B5EF4-FFF2-40B4-BE49-F238E27FC236}">
                <a16:creationId xmlns:a16="http://schemas.microsoft.com/office/drawing/2014/main" id="{D0AD7542-55CC-42BE-B29E-B142D602084C}"/>
              </a:ext>
            </a:extLst>
          </p:cNvPr>
          <p:cNvSpPr/>
          <p:nvPr/>
        </p:nvSpPr>
        <p:spPr>
          <a:xfrm>
            <a:off x="0" y="308271"/>
            <a:ext cx="9144000" cy="91440"/>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5" name="Rectangle 30">
            <a:extLst>
              <a:ext uri="{FF2B5EF4-FFF2-40B4-BE49-F238E27FC236}">
                <a16:creationId xmlns:a16="http://schemas.microsoft.com/office/drawing/2014/main" id="{9441DEEC-1FA3-4A32-A824-8EAA7EBBCFBE}"/>
              </a:ext>
            </a:extLst>
          </p:cNvPr>
          <p:cNvSpPr/>
          <p:nvPr/>
        </p:nvSpPr>
        <p:spPr>
          <a:xfrm flipV="1">
            <a:off x="5410184" y="360246"/>
            <a:ext cx="3733815" cy="9108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6" name="Rectangle 31">
            <a:extLst>
              <a:ext uri="{FF2B5EF4-FFF2-40B4-BE49-F238E27FC236}">
                <a16:creationId xmlns:a16="http://schemas.microsoft.com/office/drawing/2014/main" id="{302EE640-350D-493B-BFEF-23481C862D43}"/>
              </a:ext>
            </a:extLst>
          </p:cNvPr>
          <p:cNvSpPr/>
          <p:nvPr/>
        </p:nvSpPr>
        <p:spPr>
          <a:xfrm flipV="1">
            <a:off x="5410203" y="440109"/>
            <a:ext cx="3733796" cy="180036"/>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7" name="Rounded Rectangle 32">
            <a:extLst>
              <a:ext uri="{FF2B5EF4-FFF2-40B4-BE49-F238E27FC236}">
                <a16:creationId xmlns:a16="http://schemas.microsoft.com/office/drawing/2014/main" id="{D6C29C74-EE3D-4E09-8DE8-9C85118CEBB7}"/>
              </a:ext>
            </a:extLst>
          </p:cNvPr>
          <p:cNvSpPr/>
          <p:nvPr/>
        </p:nvSpPr>
        <p:spPr>
          <a:xfrm>
            <a:off x="5407340" y="497506"/>
            <a:ext cx="3063239" cy="2743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8" name="Rounded Rectangle 33">
            <a:extLst>
              <a:ext uri="{FF2B5EF4-FFF2-40B4-BE49-F238E27FC236}">
                <a16:creationId xmlns:a16="http://schemas.microsoft.com/office/drawing/2014/main" id="{E3E15318-86A8-4E0D-B9C3-8A96F63C61C8}"/>
              </a:ext>
            </a:extLst>
          </p:cNvPr>
          <p:cNvSpPr/>
          <p:nvPr/>
        </p:nvSpPr>
        <p:spPr>
          <a:xfrm>
            <a:off x="7373648" y="588946"/>
            <a:ext cx="1600200" cy="3657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9" name="Rectangle 34">
            <a:extLst>
              <a:ext uri="{FF2B5EF4-FFF2-40B4-BE49-F238E27FC236}">
                <a16:creationId xmlns:a16="http://schemas.microsoft.com/office/drawing/2014/main" id="{0CB0F247-EE96-4028-8C1E-CCF5FD946079}"/>
              </a:ext>
            </a:extLst>
          </p:cNvPr>
          <p:cNvSpPr/>
          <p:nvPr/>
        </p:nvSpPr>
        <p:spPr>
          <a:xfrm>
            <a:off x="9084966" y="-2002"/>
            <a:ext cx="57625" cy="621792"/>
          </a:xfrm>
          <a:prstGeom prst="rect">
            <a:avLst/>
          </a:prstGeom>
          <a:solidFill>
            <a:srgbClr val="FFFFFF">
              <a:alpha val="65098"/>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0" name="Rectangle 35">
            <a:extLst>
              <a:ext uri="{FF2B5EF4-FFF2-40B4-BE49-F238E27FC236}">
                <a16:creationId xmlns:a16="http://schemas.microsoft.com/office/drawing/2014/main" id="{255CCD6D-E7B7-473C-B098-28942B0509DF}"/>
              </a:ext>
            </a:extLst>
          </p:cNvPr>
          <p:cNvSpPr/>
          <p:nvPr/>
        </p:nvSpPr>
        <p:spPr>
          <a:xfrm>
            <a:off x="9044476" y="-2002"/>
            <a:ext cx="27432" cy="621792"/>
          </a:xfrm>
          <a:prstGeom prst="rect">
            <a:avLst/>
          </a:prstGeom>
          <a:solidFill>
            <a:srgbClr val="FFFFFF">
              <a:alpha val="65098"/>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1" name="Rectangle 36">
            <a:extLst>
              <a:ext uri="{FF2B5EF4-FFF2-40B4-BE49-F238E27FC236}">
                <a16:creationId xmlns:a16="http://schemas.microsoft.com/office/drawing/2014/main" id="{45FD9D25-B557-421A-8205-C301F2FF03C5}"/>
              </a:ext>
            </a:extLst>
          </p:cNvPr>
          <p:cNvSpPr/>
          <p:nvPr/>
        </p:nvSpPr>
        <p:spPr>
          <a:xfrm>
            <a:off x="9025429" y="-2002"/>
            <a:ext cx="9144" cy="621792"/>
          </a:xfrm>
          <a:prstGeom prst="rect">
            <a:avLst/>
          </a:prstGeom>
          <a:solidFill>
            <a:srgbClr val="FFFFFF">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2" name="Rectangle 37">
            <a:extLst>
              <a:ext uri="{FF2B5EF4-FFF2-40B4-BE49-F238E27FC236}">
                <a16:creationId xmlns:a16="http://schemas.microsoft.com/office/drawing/2014/main" id="{9DD41125-A916-41A6-AE9D-C631F41DFC4E}"/>
              </a:ext>
            </a:extLst>
          </p:cNvPr>
          <p:cNvSpPr/>
          <p:nvPr/>
        </p:nvSpPr>
        <p:spPr>
          <a:xfrm>
            <a:off x="8975421" y="-2002"/>
            <a:ext cx="27432" cy="621792"/>
          </a:xfrm>
          <a:prstGeom prst="rect">
            <a:avLst/>
          </a:prstGeom>
          <a:solidFill>
            <a:srgbClr val="FFFFFF">
              <a:alpha val="4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3" name="Rectangle 38">
            <a:extLst>
              <a:ext uri="{FF2B5EF4-FFF2-40B4-BE49-F238E27FC236}">
                <a16:creationId xmlns:a16="http://schemas.microsoft.com/office/drawing/2014/main" id="{7B2287A9-0439-41B4-840B-3E7FB2835E5D}"/>
              </a:ext>
            </a:extLst>
          </p:cNvPr>
          <p:cNvSpPr/>
          <p:nvPr/>
        </p:nvSpPr>
        <p:spPr>
          <a:xfrm>
            <a:off x="8915674" y="384"/>
            <a:ext cx="54864" cy="585216"/>
          </a:xfrm>
          <a:prstGeom prst="rect">
            <a:avLst/>
          </a:prstGeom>
          <a:solidFill>
            <a:srgbClr val="FFFFFF">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4" name="Rectangle 39">
            <a:extLst>
              <a:ext uri="{FF2B5EF4-FFF2-40B4-BE49-F238E27FC236}">
                <a16:creationId xmlns:a16="http://schemas.microsoft.com/office/drawing/2014/main" id="{F4AA8233-738C-4480-A131-9B1A94A3FF5B}"/>
              </a:ext>
            </a:extLst>
          </p:cNvPr>
          <p:cNvSpPr/>
          <p:nvPr/>
        </p:nvSpPr>
        <p:spPr>
          <a:xfrm>
            <a:off x="8873474" y="384"/>
            <a:ext cx="9144" cy="585216"/>
          </a:xfrm>
          <a:prstGeom prst="rect">
            <a:avLst/>
          </a:prstGeom>
          <a:solidFill>
            <a:srgbClr val="FFFFFF">
              <a:alpha val="30196"/>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5" name="Title Placeholder 21">
            <a:extLst>
              <a:ext uri="{FF2B5EF4-FFF2-40B4-BE49-F238E27FC236}">
                <a16:creationId xmlns:a16="http://schemas.microsoft.com/office/drawing/2014/main" id="{9F096DE5-C9C7-4FDE-A967-8ED2D8AEFD65}"/>
              </a:ext>
            </a:extLst>
          </p:cNvPr>
          <p:cNvSpPr txBox="1">
            <a:spLocks noGrp="1"/>
          </p:cNvSpPr>
          <p:nvPr>
            <p:ph type="title"/>
          </p:nvPr>
        </p:nvSpPr>
        <p:spPr>
          <a:xfrm>
            <a:off x="457200" y="1143000"/>
            <a:ext cx="8229600" cy="1066803"/>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16" name="Text Placeholder 12">
            <a:extLst>
              <a:ext uri="{FF2B5EF4-FFF2-40B4-BE49-F238E27FC236}">
                <a16:creationId xmlns:a16="http://schemas.microsoft.com/office/drawing/2014/main" id="{D98D956F-5EF0-408E-B70B-095111C4353F}"/>
              </a:ext>
            </a:extLst>
          </p:cNvPr>
          <p:cNvSpPr txBox="1">
            <a:spLocks noGrp="1"/>
          </p:cNvSpPr>
          <p:nvPr>
            <p:ph type="body" idx="1"/>
          </p:nvPr>
        </p:nvSpPr>
        <p:spPr>
          <a:xfrm>
            <a:off x="457200" y="2249424"/>
            <a:ext cx="8229600" cy="4325112"/>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13">
            <a:extLst>
              <a:ext uri="{FF2B5EF4-FFF2-40B4-BE49-F238E27FC236}">
                <a16:creationId xmlns:a16="http://schemas.microsoft.com/office/drawing/2014/main" id="{77BCE321-A3A3-4064-AF30-D794F72D0B52}"/>
              </a:ext>
            </a:extLst>
          </p:cNvPr>
          <p:cNvSpPr txBox="1">
            <a:spLocks noGrp="1"/>
          </p:cNvSpPr>
          <p:nvPr>
            <p:ph type="dt" sz="half" idx="2"/>
          </p:nvPr>
        </p:nvSpPr>
        <p:spPr>
          <a:xfrm>
            <a:off x="6586532" y="612648"/>
            <a:ext cx="957267"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800" b="0" i="0" u="none" strike="noStrike" kern="1200" cap="none" spc="0" baseline="0">
                <a:solidFill>
                  <a:srgbClr val="DA1F28"/>
                </a:solidFill>
                <a:uFillTx/>
                <a:latin typeface="Georgia"/>
              </a:defRPr>
            </a:lvl1pPr>
          </a:lstStyle>
          <a:p>
            <a:pPr lvl="0"/>
            <a:fld id="{56F89E07-1603-4AD7-8150-8AD637AA5720}" type="datetime1">
              <a:rPr lang="en-GB"/>
              <a:pPr lvl="0"/>
              <a:t>26/02/2025</a:t>
            </a:fld>
            <a:endParaRPr lang="en-GB"/>
          </a:p>
        </p:txBody>
      </p:sp>
      <p:sp>
        <p:nvSpPr>
          <p:cNvPr id="18" name="Footer Placeholder 2">
            <a:extLst>
              <a:ext uri="{FF2B5EF4-FFF2-40B4-BE49-F238E27FC236}">
                <a16:creationId xmlns:a16="http://schemas.microsoft.com/office/drawing/2014/main" id="{24B4A049-8552-4DE9-9338-9E5886408687}"/>
              </a:ext>
            </a:extLst>
          </p:cNvPr>
          <p:cNvSpPr txBox="1">
            <a:spLocks noGrp="1"/>
          </p:cNvSpPr>
          <p:nvPr>
            <p:ph type="ftr" sz="quarter" idx="3"/>
          </p:nvPr>
        </p:nvSpPr>
        <p:spPr>
          <a:xfrm>
            <a:off x="5257800" y="612648"/>
            <a:ext cx="132588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800" b="0" i="0" u="none" strike="noStrike" kern="1200" cap="none" spc="0" baseline="0">
                <a:solidFill>
                  <a:srgbClr val="DA1F28"/>
                </a:solidFill>
                <a:uFillTx/>
                <a:latin typeface="Georgia"/>
              </a:defRPr>
            </a:lvl1pPr>
          </a:lstStyle>
          <a:p>
            <a:pPr lvl="0"/>
            <a:endParaRPr lang="en-GB"/>
          </a:p>
        </p:txBody>
      </p:sp>
      <p:sp>
        <p:nvSpPr>
          <p:cNvPr id="19" name="Slide Number Placeholder 22">
            <a:extLst>
              <a:ext uri="{FF2B5EF4-FFF2-40B4-BE49-F238E27FC236}">
                <a16:creationId xmlns:a16="http://schemas.microsoft.com/office/drawing/2014/main" id="{507AD1FB-8332-4F3F-8ABB-578EA9E7E87E}"/>
              </a:ext>
            </a:extLst>
          </p:cNvPr>
          <p:cNvSpPr txBox="1">
            <a:spLocks noGrp="1"/>
          </p:cNvSpPr>
          <p:nvPr>
            <p:ph type="sldNum" sz="quarter" idx="4"/>
          </p:nvPr>
        </p:nvSpPr>
        <p:spPr>
          <a:xfrm>
            <a:off x="8174736" y="2267"/>
            <a:ext cx="761996" cy="36576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800" b="0" i="0" u="none" strike="noStrike" kern="1200" cap="none" spc="0" baseline="0">
                <a:solidFill>
                  <a:srgbClr val="FFFFFF"/>
                </a:solidFill>
                <a:uFillTx/>
                <a:latin typeface="Georgia"/>
              </a:defRPr>
            </a:lvl1pPr>
          </a:lstStyle>
          <a:p>
            <a:pPr lvl="0"/>
            <a:fld id="{7D2EAE66-833D-4B57-B79E-CFAF85E01D48}" type="slidenum">
              <a:t>‹#›</a:t>
            </a:fld>
            <a:endParaRPr lang="en-GB"/>
          </a:p>
        </p:txBody>
      </p:sp>
    </p:spTree>
    <p:extLst>
      <p:ext uri="{BB962C8B-B14F-4D97-AF65-F5344CB8AC3E}">
        <p14:creationId xmlns:p14="http://schemas.microsoft.com/office/powerpoint/2010/main" val="396826665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txStyles>
    <p:titleStyle>
      <a:lvl1pPr marL="0" marR="0" lvl="0" indent="0" algn="l" defTabSz="914400" rtl="0" fontAlgn="auto" hangingPunct="1">
        <a:lnSpc>
          <a:spcPct val="100000"/>
        </a:lnSpc>
        <a:spcBef>
          <a:spcPts val="0"/>
        </a:spcBef>
        <a:spcAft>
          <a:spcPts val="0"/>
        </a:spcAft>
        <a:buNone/>
        <a:tabLst/>
        <a:defRPr lang="en-US" sz="4000" b="0" i="0" u="none" strike="noStrike" kern="1200" cap="none" spc="0" baseline="0">
          <a:solidFill>
            <a:srgbClr val="464646"/>
          </a:solidFill>
          <a:uFillTx/>
          <a:latin typeface="Trebuchet MS"/>
        </a:defRPr>
      </a:lvl1pPr>
    </p:titleStyle>
    <p:bodyStyle>
      <a:lvl1pPr marL="365760" marR="0" lvl="0" indent="-256032" algn="l" defTabSz="914400" rtl="0" fontAlgn="auto" hangingPunct="1">
        <a:lnSpc>
          <a:spcPct val="100000"/>
        </a:lnSpc>
        <a:spcBef>
          <a:spcPts val="300"/>
        </a:spcBef>
        <a:spcAft>
          <a:spcPts val="0"/>
        </a:spcAft>
        <a:buClr>
          <a:srgbClr val="EB641B"/>
        </a:buClr>
        <a:buSzPct val="100000"/>
        <a:buFont typeface="Georgia"/>
        <a:buChar char="•"/>
        <a:tabLst/>
        <a:defRPr lang="en-US" sz="2800" b="0" i="0" u="none" strike="noStrike" kern="1200" cap="none" spc="0" baseline="0">
          <a:solidFill>
            <a:srgbClr val="000000"/>
          </a:solidFill>
          <a:uFillTx/>
          <a:latin typeface="Georgia"/>
        </a:defRPr>
      </a:lvl1pPr>
      <a:lvl2pPr marL="658368" marR="0" lvl="1" indent="-246888" algn="l" defTabSz="914400" rtl="0" fontAlgn="auto" hangingPunct="1">
        <a:lnSpc>
          <a:spcPct val="100000"/>
        </a:lnSpc>
        <a:spcBef>
          <a:spcPts val="300"/>
        </a:spcBef>
        <a:spcAft>
          <a:spcPts val="0"/>
        </a:spcAft>
        <a:buClr>
          <a:srgbClr val="DA1F28"/>
        </a:buClr>
        <a:buSzPct val="100000"/>
        <a:buFont typeface="Georgia"/>
        <a:buChar char="▫"/>
        <a:tabLst/>
        <a:defRPr lang="en-US" sz="2600" b="0" i="0" u="none" strike="noStrike" kern="1200" cap="none" spc="0" baseline="0">
          <a:solidFill>
            <a:srgbClr val="DA1F28"/>
          </a:solidFill>
          <a:uFillTx/>
          <a:latin typeface="Georgia"/>
        </a:defRPr>
      </a:lvl2pPr>
      <a:lvl3pPr marL="923544" marR="0" lvl="2" indent="-219456" algn="l" defTabSz="914400" rtl="0" fontAlgn="auto" hangingPunct="1">
        <a:lnSpc>
          <a:spcPct val="100000"/>
        </a:lnSpc>
        <a:spcBef>
          <a:spcPts val="300"/>
        </a:spcBef>
        <a:spcAft>
          <a:spcPts val="0"/>
        </a:spcAft>
        <a:buClr>
          <a:srgbClr val="2DA2BF"/>
        </a:buClr>
        <a:buSzPct val="100000"/>
        <a:buFont typeface="Wingdings 2"/>
        <a:buChar char=""/>
        <a:tabLst/>
        <a:defRPr lang="en-US" sz="2400" b="0" i="0" u="none" strike="noStrike" kern="1200" cap="none" spc="0" baseline="0">
          <a:solidFill>
            <a:srgbClr val="2DA2BF"/>
          </a:solidFill>
          <a:uFillTx/>
          <a:latin typeface="Georgia"/>
        </a:defRPr>
      </a:lvl3pPr>
      <a:lvl4pPr marL="1179576" marR="0" lvl="3" indent="-201168" algn="l" defTabSz="914400" rtl="0" fontAlgn="auto" hangingPunct="1">
        <a:lnSpc>
          <a:spcPct val="100000"/>
        </a:lnSpc>
        <a:spcBef>
          <a:spcPts val="300"/>
        </a:spcBef>
        <a:spcAft>
          <a:spcPts val="0"/>
        </a:spcAft>
        <a:buClr>
          <a:srgbClr val="2DA2BF"/>
        </a:buClr>
        <a:buSzPct val="100000"/>
        <a:buFont typeface="Wingdings 2"/>
        <a:buChar char=""/>
        <a:tabLst/>
        <a:defRPr lang="en-US" sz="2200" b="0" i="0" u="none" strike="noStrike" kern="1200" cap="none" spc="0" baseline="0">
          <a:solidFill>
            <a:srgbClr val="2DA2BF"/>
          </a:solidFill>
          <a:uFillTx/>
          <a:latin typeface="Georgia"/>
        </a:defRPr>
      </a:lvl4pPr>
      <a:lvl5pPr marL="1389888" marR="0" lvl="4" indent="-182880" algn="l" defTabSz="914400" rtl="0" fontAlgn="auto" hangingPunct="1">
        <a:lnSpc>
          <a:spcPct val="100000"/>
        </a:lnSpc>
        <a:spcBef>
          <a:spcPts val="300"/>
        </a:spcBef>
        <a:spcAft>
          <a:spcPts val="0"/>
        </a:spcAft>
        <a:buClr>
          <a:srgbClr val="EB641B"/>
        </a:buClr>
        <a:buSzPct val="100000"/>
        <a:buFont typeface="Georgia"/>
        <a:buChar char="▫"/>
        <a:tabLst/>
        <a:defRPr lang="en-US" sz="2000" b="0" i="0" u="none" strike="noStrike" kern="1200" cap="none" spc="0" baseline="0">
          <a:solidFill>
            <a:srgbClr val="EB641B"/>
          </a:solidFill>
          <a:uFillTx/>
          <a:latin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roveleaprimary.com/mental-health-and-well-being/" TargetMode="External"/><Relationship Id="rId2" Type="http://schemas.openxmlformats.org/officeDocument/2006/relationships/hyperlink" Target="https://grovelea.ipmat.co.uk/mental-health-wellbein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classdojo.com/" TargetMode="External"/><Relationship Id="rId2" Type="http://schemas.openxmlformats.org/officeDocument/2006/relationships/hyperlink" Target="http://www.grovelea.ipmat.co.uk/" TargetMode="Externa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65.jpeg"/><Relationship Id="rId4" Type="http://schemas.openxmlformats.org/officeDocument/2006/relationships/hyperlink" Target="https://twitter.com/ipmatgrovelea?lang=e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Comic Sans MS" panose="030F0702030302020204" pitchFamily="66" charset="0"/>
              </a:rPr>
              <a:t>Transition to Reception </a:t>
            </a:r>
          </a:p>
        </p:txBody>
      </p:sp>
      <p:sp>
        <p:nvSpPr>
          <p:cNvPr id="3" name="Subtitle 2"/>
          <p:cNvSpPr>
            <a:spLocks noGrp="1"/>
          </p:cNvSpPr>
          <p:nvPr>
            <p:ph type="subTitle" idx="1"/>
          </p:nvPr>
        </p:nvSpPr>
        <p:spPr/>
        <p:txBody>
          <a:bodyPr/>
          <a:lstStyle/>
          <a:p>
            <a:r>
              <a:rPr lang="en-GB" dirty="0">
                <a:latin typeface="Comic Sans MS" panose="030F0702030302020204" pitchFamily="66" charset="0"/>
              </a:rPr>
              <a:t>Grove Lea Primary</a:t>
            </a:r>
          </a:p>
        </p:txBody>
      </p:sp>
      <p:pic>
        <p:nvPicPr>
          <p:cNvPr id="4" name="Picture 3" descr="1"/>
          <p:cNvPicPr/>
          <p:nvPr/>
        </p:nvPicPr>
        <p:blipFill>
          <a:blip r:embed="rId2" cstate="print"/>
          <a:srcRect l="1158" r="79161" b="31818"/>
          <a:stretch>
            <a:fillRect/>
          </a:stretch>
        </p:blipFill>
        <p:spPr bwMode="auto">
          <a:xfrm>
            <a:off x="6876256" y="260648"/>
            <a:ext cx="1976112" cy="2048120"/>
          </a:xfrm>
          <a:prstGeom prst="rect">
            <a:avLst/>
          </a:prstGeom>
          <a:noFill/>
          <a:ln w="9525">
            <a:noFill/>
            <a:miter lim="800000"/>
            <a:headEnd/>
            <a:tailEnd/>
          </a:ln>
        </p:spPr>
      </p:pic>
      <p:sp>
        <p:nvSpPr>
          <p:cNvPr id="5" name="TextBox 1"/>
          <p:cNvSpPr txBox="1">
            <a:spLocks noChangeArrowheads="1"/>
          </p:cNvSpPr>
          <p:nvPr/>
        </p:nvSpPr>
        <p:spPr bwMode="auto">
          <a:xfrm>
            <a:off x="900113" y="4652963"/>
            <a:ext cx="7704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u="sng">
                <a:solidFill>
                  <a:schemeClr val="tx1"/>
                </a:solidFill>
                <a:latin typeface="SassoonCRInfant"/>
                <a:cs typeface="Times New Roman" panose="02020603050405020304" pitchFamily="18" charset="0"/>
              </a:defRPr>
            </a:lvl1pPr>
            <a:lvl2pPr marL="742950" indent="-285750">
              <a:defRPr sz="2000" b="1" u="sng">
                <a:solidFill>
                  <a:schemeClr val="tx1"/>
                </a:solidFill>
                <a:latin typeface="SassoonCRInfant"/>
                <a:cs typeface="Times New Roman" panose="02020603050405020304" pitchFamily="18" charset="0"/>
              </a:defRPr>
            </a:lvl2pPr>
            <a:lvl3pPr marL="1143000" indent="-228600">
              <a:defRPr sz="2000" b="1" u="sng">
                <a:solidFill>
                  <a:schemeClr val="tx1"/>
                </a:solidFill>
                <a:latin typeface="SassoonCRInfant"/>
                <a:cs typeface="Times New Roman" panose="02020603050405020304" pitchFamily="18" charset="0"/>
              </a:defRPr>
            </a:lvl3pPr>
            <a:lvl4pPr marL="1600200" indent="-228600">
              <a:defRPr sz="2000" b="1" u="sng">
                <a:solidFill>
                  <a:schemeClr val="tx1"/>
                </a:solidFill>
                <a:latin typeface="SassoonCRInfant"/>
                <a:cs typeface="Times New Roman" panose="02020603050405020304" pitchFamily="18" charset="0"/>
              </a:defRPr>
            </a:lvl4pPr>
            <a:lvl5pPr marL="2057400" indent="-228600">
              <a:defRPr sz="2000" b="1" u="sng">
                <a:solidFill>
                  <a:schemeClr val="tx1"/>
                </a:solidFill>
                <a:latin typeface="SassoonCRInfant"/>
                <a:cs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SassoonCRInfant"/>
                <a:cs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SassoonCRInfant"/>
                <a:cs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SassoonCRInfant"/>
                <a:cs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SassoonCRInfant"/>
                <a:cs typeface="Times New Roman" panose="02020603050405020304" pitchFamily="18" charset="0"/>
              </a:defRPr>
            </a:lvl9pPr>
          </a:lstStyle>
          <a:p>
            <a:pPr algn="ctr"/>
            <a:r>
              <a:rPr lang="en-GB" altLang="en-US" sz="3600" u="none" dirty="0">
                <a:latin typeface="Comic Sans MS" panose="030F0702030302020204" pitchFamily="66" charset="0"/>
              </a:rPr>
              <a:t>“If it is to be, it is up to me!”</a:t>
            </a:r>
          </a:p>
        </p:txBody>
      </p:sp>
    </p:spTree>
    <p:extLst>
      <p:ext uri="{BB962C8B-B14F-4D97-AF65-F5344CB8AC3E}">
        <p14:creationId xmlns:p14="http://schemas.microsoft.com/office/powerpoint/2010/main" val="3284781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8928992" cy="1066800"/>
          </a:xfrm>
        </p:spPr>
        <p:txBody>
          <a:bodyPr>
            <a:normAutofit fontScale="90000"/>
          </a:bodyPr>
          <a:lstStyle/>
          <a:p>
            <a:r>
              <a:rPr lang="en-GB" b="1" u="sng" dirty="0">
                <a:solidFill>
                  <a:srgbClr val="FF0000"/>
                </a:solidFill>
                <a:latin typeface="Comic Sans MS" panose="030F0702030302020204" pitchFamily="66" charset="0"/>
              </a:rPr>
              <a:t>Areas of learning in the early years:</a:t>
            </a:r>
          </a:p>
        </p:txBody>
      </p:sp>
      <p:sp>
        <p:nvSpPr>
          <p:cNvPr id="3" name="Content Placeholder 2"/>
          <p:cNvSpPr>
            <a:spLocks noGrp="1"/>
          </p:cNvSpPr>
          <p:nvPr>
            <p:ph idx="1"/>
          </p:nvPr>
        </p:nvSpPr>
        <p:spPr>
          <a:xfrm>
            <a:off x="539552" y="1543472"/>
            <a:ext cx="8229600" cy="4325112"/>
          </a:xfrm>
        </p:spPr>
        <p:txBody>
          <a:bodyPr>
            <a:noAutofit/>
          </a:bodyPr>
          <a:lstStyle/>
          <a:p>
            <a:r>
              <a:rPr lang="en-GB" sz="2000" dirty="0">
                <a:latin typeface="Comic Sans MS" panose="030F0702030302020204" pitchFamily="66" charset="0"/>
              </a:rPr>
              <a:t>Your child will be learning skills, acquiring new knowledge and demonstrating their understanding through 7 areas of learning and development. </a:t>
            </a:r>
          </a:p>
          <a:p>
            <a:r>
              <a:rPr lang="en-GB" sz="2000" dirty="0">
                <a:latin typeface="Comic Sans MS" panose="030F0702030302020204" pitchFamily="66" charset="0"/>
              </a:rPr>
              <a:t>Children should mostly develop the 3 prime areas first. These are:</a:t>
            </a:r>
          </a:p>
          <a:p>
            <a:pPr marL="109728" indent="0">
              <a:buNone/>
            </a:pPr>
            <a:r>
              <a:rPr lang="en-GB" sz="2000" dirty="0">
                <a:latin typeface="Comic Sans MS" panose="030F0702030302020204" pitchFamily="66" charset="0"/>
              </a:rPr>
              <a:t>Communication and language, Physical development and Personal, social and emotional development. </a:t>
            </a:r>
          </a:p>
          <a:p>
            <a:pPr marL="109728" indent="0">
              <a:buNone/>
            </a:pPr>
            <a:r>
              <a:rPr lang="en-GB" sz="2000" dirty="0">
                <a:latin typeface="Comic Sans MS" panose="030F0702030302020204" pitchFamily="66" charset="0"/>
              </a:rPr>
              <a:t>These prime areas are those most essential for your child’s healthy development and future learning.</a:t>
            </a:r>
          </a:p>
          <a:p>
            <a:r>
              <a:rPr lang="en-GB" sz="2000" dirty="0">
                <a:latin typeface="Comic Sans MS" panose="030F0702030302020204" pitchFamily="66" charset="0"/>
              </a:rPr>
              <a:t>As children grow, the prime areas will help them to develop skills in 4 specific areas. These are: </a:t>
            </a:r>
          </a:p>
          <a:p>
            <a:r>
              <a:rPr lang="en-GB" sz="2000" dirty="0">
                <a:latin typeface="Comic Sans MS" panose="030F0702030302020204" pitchFamily="66" charset="0"/>
              </a:rPr>
              <a:t>Literacy, Mathematics, Understanding the world and  Expressive arts and design. </a:t>
            </a:r>
          </a:p>
          <a:p>
            <a:pPr marL="109728" indent="0">
              <a:buNone/>
            </a:pPr>
            <a:endParaRPr lang="en-GB" sz="2000" dirty="0">
              <a:latin typeface="Comic Sans MS" panose="030F0702030302020204" pitchFamily="66" charset="0"/>
            </a:endParaRPr>
          </a:p>
          <a:p>
            <a:pPr marL="109728" indent="0">
              <a:buNone/>
            </a:pPr>
            <a:r>
              <a:rPr lang="en-GB" sz="2000" dirty="0">
                <a:latin typeface="Comic Sans MS" panose="030F0702030302020204" pitchFamily="66" charset="0"/>
              </a:rPr>
              <a:t>Over the next few slides you will see what this looks like in the Early Years setting.</a:t>
            </a:r>
          </a:p>
        </p:txBody>
      </p:sp>
    </p:spTree>
    <p:extLst>
      <p:ext uri="{BB962C8B-B14F-4D97-AF65-F5344CB8AC3E}">
        <p14:creationId xmlns:p14="http://schemas.microsoft.com/office/powerpoint/2010/main" val="382420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955AA75-57EF-49E2-A6C7-C9BAB064814F}"/>
              </a:ext>
            </a:extLst>
          </p:cNvPr>
          <p:cNvSpPr txBox="1"/>
          <p:nvPr/>
        </p:nvSpPr>
        <p:spPr>
          <a:xfrm>
            <a:off x="830421" y="2435294"/>
            <a:ext cx="6428789" cy="175432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a:solidFill>
                  <a:srgbClr val="000000"/>
                </a:solidFill>
                <a:uFillTx/>
                <a:latin typeface="Comic Sans MS" pitchFamily="66"/>
              </a:rPr>
              <a:t>Learning in the Early Years </a:t>
            </a:r>
          </a:p>
        </p:txBody>
      </p:sp>
      <p:pic>
        <p:nvPicPr>
          <p:cNvPr id="3" name="Picture 4">
            <a:extLst>
              <a:ext uri="{FF2B5EF4-FFF2-40B4-BE49-F238E27FC236}">
                <a16:creationId xmlns:a16="http://schemas.microsoft.com/office/drawing/2014/main" id="{AA3DBA6C-C88B-4403-8A95-565C75412162}"/>
              </a:ext>
            </a:extLst>
          </p:cNvPr>
          <p:cNvPicPr>
            <a:picLocks noChangeAspect="1"/>
          </p:cNvPicPr>
          <p:nvPr/>
        </p:nvPicPr>
        <p:blipFill>
          <a:blip r:embed="rId2"/>
          <a:stretch>
            <a:fillRect/>
          </a:stretch>
        </p:blipFill>
        <p:spPr>
          <a:xfrm>
            <a:off x="5949525" y="4488899"/>
            <a:ext cx="2619371" cy="1743075"/>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2D33B4-3DCB-49EF-980E-A311B7657F0A}"/>
              </a:ext>
            </a:extLst>
          </p:cNvPr>
          <p:cNvPicPr>
            <a:picLocks noChangeAspect="1"/>
          </p:cNvPicPr>
          <p:nvPr/>
        </p:nvPicPr>
        <p:blipFill>
          <a:blip r:embed="rId2"/>
          <a:srcRect l="22041" t="9009" r="19796"/>
          <a:stretch>
            <a:fillRect/>
          </a:stretch>
        </p:blipFill>
        <p:spPr>
          <a:xfrm>
            <a:off x="513179" y="703959"/>
            <a:ext cx="8630820" cy="5450089"/>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AAAC714-F8D0-4126-B819-EC0F177558AA}"/>
              </a:ext>
            </a:extLst>
          </p:cNvPr>
          <p:cNvSpPr txBox="1">
            <a:spLocks noGrp="1"/>
          </p:cNvSpPr>
          <p:nvPr>
            <p:ph idx="1"/>
          </p:nvPr>
        </p:nvSpPr>
        <p:spPr>
          <a:xfrm>
            <a:off x="539550" y="1543470"/>
            <a:ext cx="8229600" cy="4325112"/>
          </a:xfrm>
          <a:prstGeom prst="rect">
            <a:avLst/>
          </a:prstGeom>
          <a:noFill/>
          <a:ln>
            <a:noFill/>
          </a:ln>
        </p:spPr>
        <p:txBody>
          <a:bodyPr vert="horz" wrap="square" lIns="91440" tIns="45720" rIns="91440" bIns="45720" anchor="t" anchorCtr="0" compatLnSpc="1">
            <a:noAutofit/>
          </a:bodyPr>
          <a:lstStyle/>
          <a:p>
            <a:pPr lvl="0"/>
            <a:r>
              <a:rPr lang="en-GB" sz="2000" dirty="0">
                <a:latin typeface="Comic Sans MS" pitchFamily="66"/>
              </a:rPr>
              <a:t>Your child will be learning skills, acquiring new knowledge and demonstrating their understanding through 7 areas of learning and development. </a:t>
            </a:r>
          </a:p>
          <a:p>
            <a:pPr marL="109728" lvl="0" indent="0">
              <a:buNone/>
            </a:pPr>
            <a:r>
              <a:rPr lang="en-GB" sz="2000" dirty="0">
                <a:latin typeface="Comic Sans MS" pitchFamily="66"/>
              </a:rPr>
              <a:t>3 Prime </a:t>
            </a:r>
            <a:r>
              <a:rPr lang="en-GB" sz="2000" dirty="0">
                <a:highlight>
                  <a:srgbClr val="FFFF00"/>
                </a:highlight>
                <a:latin typeface="Comic Sans MS" pitchFamily="66"/>
              </a:rPr>
              <a:t>areas-Communication and language, Physical development and Personal, social and emotional development. </a:t>
            </a:r>
          </a:p>
          <a:p>
            <a:pPr marL="109728" lvl="0" indent="0">
              <a:buNone/>
            </a:pPr>
            <a:endParaRPr lang="en-GB" sz="2000" dirty="0">
              <a:highlight>
                <a:srgbClr val="FFFF00"/>
              </a:highlight>
              <a:latin typeface="Comic Sans MS" pitchFamily="66"/>
            </a:endParaRPr>
          </a:p>
          <a:p>
            <a:pPr marL="109728" lvl="0" indent="0">
              <a:buNone/>
            </a:pPr>
            <a:r>
              <a:rPr lang="en-GB" sz="2000" dirty="0">
                <a:latin typeface="Comic Sans MS" pitchFamily="66"/>
              </a:rPr>
              <a:t>As children grow, the prime areas will help them to develop skills in 4 specific areas. These are: </a:t>
            </a:r>
          </a:p>
          <a:p>
            <a:pPr lvl="0"/>
            <a:r>
              <a:rPr lang="en-GB" sz="2000" dirty="0">
                <a:highlight>
                  <a:srgbClr val="FFFF00"/>
                </a:highlight>
                <a:latin typeface="Comic Sans MS" pitchFamily="66"/>
              </a:rPr>
              <a:t>Literacy, Mathematics, Understanding the world and Expressive arts and design. </a:t>
            </a:r>
          </a:p>
          <a:p>
            <a:pPr marL="109728" lvl="0" indent="0">
              <a:buNone/>
            </a:pPr>
            <a:endParaRPr lang="en-GB" sz="2000" dirty="0">
              <a:highlight>
                <a:srgbClr val="FFFF00"/>
              </a:highlight>
              <a:latin typeface="Comic Sans MS" pitchFamily="66"/>
            </a:endParaRPr>
          </a:p>
          <a:p>
            <a:pPr marL="109728" lvl="0" indent="0">
              <a:buNone/>
            </a:pPr>
            <a:r>
              <a:rPr lang="en-GB" sz="2000" dirty="0">
                <a:latin typeface="Comic Sans MS" pitchFamily="66"/>
              </a:rPr>
              <a:t>Over the next few slides you will see what this looks like in the our setting.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5508625" y="5688013"/>
            <a:ext cx="2520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latin typeface="Comic Sans MS" panose="030F0702030302020204" pitchFamily="66" charset="0"/>
              </a:rPr>
              <a:t>Building</a:t>
            </a:r>
            <a:r>
              <a:rPr lang="en-GB" altLang="en-US" sz="2400" b="0" u="none" dirty="0">
                <a:latin typeface="Comic Sans MS" panose="030F0702030302020204" pitchFamily="66" charset="0"/>
              </a:rPr>
              <a:t> </a:t>
            </a:r>
          </a:p>
          <a:p>
            <a:pPr algn="ctr" eaLnBrk="1" hangingPunct="1">
              <a:spcBef>
                <a:spcPct val="50000"/>
              </a:spcBef>
              <a:buFontTx/>
              <a:buNone/>
            </a:pPr>
            <a:r>
              <a:rPr lang="en-GB" altLang="en-US" sz="2400" b="0" u="none" dirty="0">
                <a:latin typeface="Comic Sans MS" panose="030F0702030302020204" pitchFamily="66" charset="0"/>
              </a:rPr>
              <a:t>Relationships</a:t>
            </a:r>
          </a:p>
        </p:txBody>
      </p:sp>
      <p:sp>
        <p:nvSpPr>
          <p:cNvPr id="20483" name="Text Box 7"/>
          <p:cNvSpPr txBox="1">
            <a:spLocks noChangeArrowheads="1"/>
          </p:cNvSpPr>
          <p:nvPr/>
        </p:nvSpPr>
        <p:spPr bwMode="auto">
          <a:xfrm>
            <a:off x="395288" y="3429000"/>
            <a:ext cx="3529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400" b="0" u="none">
              <a:latin typeface="Comic Sans MS" panose="030F0702030302020204" pitchFamily="66" charset="0"/>
            </a:endParaRPr>
          </a:p>
        </p:txBody>
      </p:sp>
      <p:sp>
        <p:nvSpPr>
          <p:cNvPr id="20484" name="Text Box 8"/>
          <p:cNvSpPr txBox="1">
            <a:spLocks noChangeArrowheads="1"/>
          </p:cNvSpPr>
          <p:nvPr/>
        </p:nvSpPr>
        <p:spPr bwMode="auto">
          <a:xfrm>
            <a:off x="4500563" y="1943100"/>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Self </a:t>
            </a:r>
            <a:r>
              <a:rPr lang="en-GB" altLang="en-US" sz="2400" dirty="0">
                <a:latin typeface="Comic Sans MS" panose="030F0702030302020204" pitchFamily="66" charset="0"/>
              </a:rPr>
              <a:t>Regulation</a:t>
            </a:r>
            <a:endParaRPr lang="en-GB" altLang="en-US" sz="2400" b="0" u="none" dirty="0">
              <a:latin typeface="Comic Sans MS" panose="030F0702030302020204" pitchFamily="66" charset="0"/>
            </a:endParaRPr>
          </a:p>
        </p:txBody>
      </p:sp>
      <p:sp>
        <p:nvSpPr>
          <p:cNvPr id="20485" name="Text Box 9"/>
          <p:cNvSpPr txBox="1">
            <a:spLocks noChangeArrowheads="1"/>
          </p:cNvSpPr>
          <p:nvPr/>
        </p:nvSpPr>
        <p:spPr bwMode="auto">
          <a:xfrm>
            <a:off x="3131840" y="546895"/>
            <a:ext cx="53276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600" dirty="0">
                <a:solidFill>
                  <a:srgbClr val="FF0000"/>
                </a:solidFill>
                <a:latin typeface="Comic Sans MS" panose="030F0702030302020204" pitchFamily="66" charset="0"/>
              </a:rPr>
              <a:t>Personal, Social, </a:t>
            </a:r>
          </a:p>
          <a:p>
            <a:pPr algn="ctr" eaLnBrk="1" hangingPunct="1">
              <a:spcBef>
                <a:spcPct val="50000"/>
              </a:spcBef>
              <a:buFontTx/>
              <a:buNone/>
            </a:pPr>
            <a:r>
              <a:rPr lang="en-GB" altLang="en-US" sz="3600" dirty="0">
                <a:solidFill>
                  <a:srgbClr val="FF0000"/>
                </a:solidFill>
                <a:latin typeface="Comic Sans MS" panose="030F0702030302020204" pitchFamily="66" charset="0"/>
              </a:rPr>
              <a:t>Emotional Development</a:t>
            </a:r>
          </a:p>
        </p:txBody>
      </p:sp>
      <p:sp>
        <p:nvSpPr>
          <p:cNvPr id="20486" name="Text Box 11"/>
          <p:cNvSpPr txBox="1">
            <a:spLocks noChangeArrowheads="1"/>
          </p:cNvSpPr>
          <p:nvPr/>
        </p:nvSpPr>
        <p:spPr bwMode="auto">
          <a:xfrm>
            <a:off x="6624638" y="2924175"/>
            <a:ext cx="25193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a:solidFill>
                  <a:schemeClr val="bg1"/>
                </a:solidFill>
                <a:latin typeface="Comic Sans MS" panose="030F0702030302020204" pitchFamily="66" charset="0"/>
              </a:rPr>
              <a:t>Managing </a:t>
            </a:r>
          </a:p>
          <a:p>
            <a:pPr algn="ctr" eaLnBrk="1" hangingPunct="1">
              <a:spcBef>
                <a:spcPct val="50000"/>
              </a:spcBef>
              <a:buFontTx/>
              <a:buNone/>
            </a:pPr>
            <a:r>
              <a:rPr lang="en-GB" altLang="en-US" sz="2400" b="0" u="none">
                <a:solidFill>
                  <a:schemeClr val="bg1"/>
                </a:solidFill>
                <a:latin typeface="Comic Sans MS" panose="030F0702030302020204" pitchFamily="66" charset="0"/>
              </a:rPr>
              <a:t>Feelings</a:t>
            </a:r>
          </a:p>
        </p:txBody>
      </p:sp>
      <p:sp>
        <p:nvSpPr>
          <p:cNvPr id="20487" name="Text Box 12"/>
          <p:cNvSpPr txBox="1">
            <a:spLocks noChangeArrowheads="1"/>
          </p:cNvSpPr>
          <p:nvPr/>
        </p:nvSpPr>
        <p:spPr bwMode="auto">
          <a:xfrm>
            <a:off x="2682875" y="2254250"/>
            <a:ext cx="2016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Managing</a:t>
            </a:r>
          </a:p>
          <a:p>
            <a:pPr algn="ctr" eaLnBrk="1" hangingPunct="1">
              <a:spcBef>
                <a:spcPct val="50000"/>
              </a:spcBef>
              <a:buFontTx/>
              <a:buNone/>
            </a:pPr>
            <a:r>
              <a:rPr lang="en-GB" altLang="en-US" sz="2400" b="0" u="none" dirty="0">
                <a:latin typeface="Comic Sans MS" panose="030F0702030302020204" pitchFamily="66" charset="0"/>
              </a:rPr>
              <a:t> </a:t>
            </a:r>
            <a:r>
              <a:rPr lang="en-GB" altLang="en-US" sz="2400" dirty="0">
                <a:latin typeface="Comic Sans MS" panose="030F0702030302020204" pitchFamily="66" charset="0"/>
              </a:rPr>
              <a:t>Self</a:t>
            </a:r>
            <a:endParaRPr lang="en-GB" altLang="en-US" sz="2400" b="0" u="none" dirty="0">
              <a:latin typeface="Comic Sans MS" panose="030F0702030302020204" pitchFamily="66" charset="0"/>
            </a:endParaRPr>
          </a:p>
        </p:txBody>
      </p:sp>
      <p:pic>
        <p:nvPicPr>
          <p:cNvPr id="20488" name="Picture 12" descr="\\server01\Profile$\Staff\nbedford\Desktop\transition pictures\IMG_88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23825"/>
            <a:ext cx="265271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CE76E09-85CF-4760-8EEB-C4A28F50A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572000" y="2691282"/>
            <a:ext cx="3515883" cy="2636912"/>
          </a:xfrm>
          <a:prstGeom prst="rect">
            <a:avLst/>
          </a:prstGeom>
        </p:spPr>
      </p:pic>
      <p:pic>
        <p:nvPicPr>
          <p:cNvPr id="5" name="Picture 4">
            <a:extLst>
              <a:ext uri="{FF2B5EF4-FFF2-40B4-BE49-F238E27FC236}">
                <a16:creationId xmlns:a16="http://schemas.microsoft.com/office/drawing/2014/main" id="{F5AE73BE-D7BE-4830-95EA-B6D90A180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65" y="3916712"/>
            <a:ext cx="3529011" cy="2646758"/>
          </a:xfrm>
          <a:prstGeom prst="rect">
            <a:avLst/>
          </a:prstGeom>
        </p:spPr>
      </p:pic>
    </p:spTree>
    <p:extLst>
      <p:ext uri="{BB962C8B-B14F-4D97-AF65-F5344CB8AC3E}">
        <p14:creationId xmlns:p14="http://schemas.microsoft.com/office/powerpoint/2010/main" val="2767133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5148064" y="535781"/>
            <a:ext cx="31686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600" dirty="0">
                <a:solidFill>
                  <a:srgbClr val="FF0000"/>
                </a:solidFill>
                <a:latin typeface="Comic Sans MS" panose="030F0702030302020204" pitchFamily="66" charset="0"/>
              </a:rPr>
              <a:t>Physical</a:t>
            </a:r>
          </a:p>
          <a:p>
            <a:pPr algn="ctr" eaLnBrk="1" hangingPunct="1">
              <a:spcBef>
                <a:spcPct val="50000"/>
              </a:spcBef>
              <a:buFontTx/>
              <a:buNone/>
            </a:pPr>
            <a:r>
              <a:rPr lang="en-GB" altLang="en-US" sz="3600" u="none" dirty="0">
                <a:solidFill>
                  <a:srgbClr val="FF0000"/>
                </a:solidFill>
                <a:latin typeface="Comic Sans MS" panose="030F0702030302020204" pitchFamily="66" charset="0"/>
              </a:rPr>
              <a:t> </a:t>
            </a:r>
            <a:r>
              <a:rPr lang="en-GB" altLang="en-US" sz="3600" dirty="0">
                <a:solidFill>
                  <a:srgbClr val="FF0000"/>
                </a:solidFill>
                <a:latin typeface="Comic Sans MS" panose="030F0702030302020204" pitchFamily="66" charset="0"/>
              </a:rPr>
              <a:t>Development</a:t>
            </a:r>
          </a:p>
        </p:txBody>
      </p:sp>
      <p:sp>
        <p:nvSpPr>
          <p:cNvPr id="21507" name="Text Box 5"/>
          <p:cNvSpPr txBox="1">
            <a:spLocks noChangeArrowheads="1"/>
          </p:cNvSpPr>
          <p:nvPr/>
        </p:nvSpPr>
        <p:spPr bwMode="auto">
          <a:xfrm>
            <a:off x="6163019" y="2091283"/>
            <a:ext cx="2519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Fine Motor</a:t>
            </a:r>
          </a:p>
        </p:txBody>
      </p:sp>
      <p:pic>
        <p:nvPicPr>
          <p:cNvPr id="21508" name="Picture 8" descr="G:\DCIM\100PHOTO\SAM_37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67594"/>
            <a:ext cx="2050879" cy="179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server01\Profile$\Staff\nbedford\Desktop\transition pictures\IMG_8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1015" y="3573015"/>
            <a:ext cx="2290260" cy="306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1"/>
          <p:cNvSpPr>
            <a:spLocks noChangeArrowheads="1"/>
          </p:cNvSpPr>
          <p:nvPr/>
        </p:nvSpPr>
        <p:spPr bwMode="auto">
          <a:xfrm>
            <a:off x="-550863" y="6380163"/>
            <a:ext cx="4572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b="0" u="none" dirty="0">
                <a:latin typeface="Comic Sans MS" panose="030F0702030302020204" pitchFamily="66" charset="0"/>
              </a:rPr>
              <a:t>Gross Motor</a:t>
            </a:r>
          </a:p>
        </p:txBody>
      </p:sp>
      <p:pic>
        <p:nvPicPr>
          <p:cNvPr id="3" name="Picture 2">
            <a:extLst>
              <a:ext uri="{FF2B5EF4-FFF2-40B4-BE49-F238E27FC236}">
                <a16:creationId xmlns:a16="http://schemas.microsoft.com/office/drawing/2014/main" id="{5E45CF0D-E199-44AD-BEC8-9D660E8E3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91819" y="1484362"/>
            <a:ext cx="3359151" cy="2519363"/>
          </a:xfrm>
          <a:prstGeom prst="rect">
            <a:avLst/>
          </a:prstGeom>
        </p:spPr>
      </p:pic>
      <p:pic>
        <p:nvPicPr>
          <p:cNvPr id="5" name="Picture 4">
            <a:extLst>
              <a:ext uri="{FF2B5EF4-FFF2-40B4-BE49-F238E27FC236}">
                <a16:creationId xmlns:a16="http://schemas.microsoft.com/office/drawing/2014/main" id="{2D271410-501F-4DC3-9FF9-DF1389231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04" y="2614110"/>
            <a:ext cx="3117593" cy="2338195"/>
          </a:xfrm>
          <a:prstGeom prst="rect">
            <a:avLst/>
          </a:prstGeom>
        </p:spPr>
      </p:pic>
      <p:pic>
        <p:nvPicPr>
          <p:cNvPr id="7" name="Picture 6">
            <a:extLst>
              <a:ext uri="{FF2B5EF4-FFF2-40B4-BE49-F238E27FC236}">
                <a16:creationId xmlns:a16="http://schemas.microsoft.com/office/drawing/2014/main" id="{7DE93503-12D7-4A41-88C9-3C05EFCD7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4887" y="3806380"/>
            <a:ext cx="2291851" cy="2291851"/>
          </a:xfrm>
          <a:prstGeom prst="rect">
            <a:avLst/>
          </a:prstGeom>
        </p:spPr>
      </p:pic>
      <p:pic>
        <p:nvPicPr>
          <p:cNvPr id="9" name="Picture 8">
            <a:extLst>
              <a:ext uri="{FF2B5EF4-FFF2-40B4-BE49-F238E27FC236}">
                <a16:creationId xmlns:a16="http://schemas.microsoft.com/office/drawing/2014/main" id="{798B8A17-F95D-4F7C-8CB4-33A2F870CF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7796" y="4487927"/>
            <a:ext cx="2437237" cy="1827928"/>
          </a:xfrm>
          <a:prstGeom prst="rect">
            <a:avLst/>
          </a:prstGeom>
        </p:spPr>
      </p:pic>
    </p:spTree>
    <p:extLst>
      <p:ext uri="{BB962C8B-B14F-4D97-AF65-F5344CB8AC3E}">
        <p14:creationId xmlns:p14="http://schemas.microsoft.com/office/powerpoint/2010/main" val="401275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252414" y="422276"/>
            <a:ext cx="34559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400" dirty="0">
                <a:solidFill>
                  <a:srgbClr val="FF0000"/>
                </a:solidFill>
                <a:latin typeface="Comic Sans MS" panose="030F0702030302020204" pitchFamily="66" charset="0"/>
              </a:rPr>
              <a:t>Communication </a:t>
            </a:r>
          </a:p>
          <a:p>
            <a:pPr algn="ctr" eaLnBrk="1" hangingPunct="1">
              <a:spcBef>
                <a:spcPct val="50000"/>
              </a:spcBef>
              <a:buFontTx/>
              <a:buNone/>
            </a:pPr>
            <a:r>
              <a:rPr lang="en-GB" altLang="en-US" sz="3400" dirty="0">
                <a:solidFill>
                  <a:srgbClr val="FF0000"/>
                </a:solidFill>
                <a:latin typeface="Comic Sans MS" panose="030F0702030302020204" pitchFamily="66" charset="0"/>
              </a:rPr>
              <a:t>and Language</a:t>
            </a:r>
          </a:p>
        </p:txBody>
      </p:sp>
      <p:sp>
        <p:nvSpPr>
          <p:cNvPr id="22531" name="Text Box 6"/>
          <p:cNvSpPr txBox="1">
            <a:spLocks noChangeArrowheads="1"/>
          </p:cNvSpPr>
          <p:nvPr/>
        </p:nvSpPr>
        <p:spPr bwMode="auto">
          <a:xfrm>
            <a:off x="6624638" y="4868863"/>
            <a:ext cx="2519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solidFill>
                  <a:schemeClr val="bg1"/>
                </a:solidFill>
                <a:latin typeface="Comic Sans MS" panose="030F0702030302020204" pitchFamily="66" charset="0"/>
              </a:rPr>
              <a:t>Listening and Attention</a:t>
            </a:r>
          </a:p>
        </p:txBody>
      </p:sp>
      <p:sp>
        <p:nvSpPr>
          <p:cNvPr id="22532" name="Text Box 7"/>
          <p:cNvSpPr txBox="1">
            <a:spLocks noChangeArrowheads="1"/>
          </p:cNvSpPr>
          <p:nvPr/>
        </p:nvSpPr>
        <p:spPr bwMode="auto">
          <a:xfrm>
            <a:off x="3382963" y="138112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Speaking</a:t>
            </a:r>
          </a:p>
        </p:txBody>
      </p:sp>
      <p:sp>
        <p:nvSpPr>
          <p:cNvPr id="22533" name="Text Box 8"/>
          <p:cNvSpPr txBox="1">
            <a:spLocks noChangeArrowheads="1"/>
          </p:cNvSpPr>
          <p:nvPr/>
        </p:nvSpPr>
        <p:spPr bwMode="auto">
          <a:xfrm>
            <a:off x="250825" y="5357813"/>
            <a:ext cx="4032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Listening, attention and Understanding </a:t>
            </a:r>
          </a:p>
        </p:txBody>
      </p:sp>
      <p:pic>
        <p:nvPicPr>
          <p:cNvPr id="5" name="Picture 4">
            <a:extLst>
              <a:ext uri="{FF2B5EF4-FFF2-40B4-BE49-F238E27FC236}">
                <a16:creationId xmlns:a16="http://schemas.microsoft.com/office/drawing/2014/main" id="{A7B07259-FBD7-4588-B751-EDC694CDE8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12" y="1916832"/>
            <a:ext cx="3929488" cy="2947116"/>
          </a:xfrm>
          <a:prstGeom prst="rect">
            <a:avLst/>
          </a:prstGeom>
        </p:spPr>
      </p:pic>
      <p:pic>
        <p:nvPicPr>
          <p:cNvPr id="11" name="Picture 10">
            <a:extLst>
              <a:ext uri="{FF2B5EF4-FFF2-40B4-BE49-F238E27FC236}">
                <a16:creationId xmlns:a16="http://schemas.microsoft.com/office/drawing/2014/main" id="{CCA2B294-71B1-4661-B3DC-C034BDDBB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80456" y="4194706"/>
            <a:ext cx="3043764" cy="2282823"/>
          </a:xfrm>
          <a:prstGeom prst="rect">
            <a:avLst/>
          </a:prstGeom>
        </p:spPr>
      </p:pic>
      <p:pic>
        <p:nvPicPr>
          <p:cNvPr id="13" name="Picture 12">
            <a:extLst>
              <a:ext uri="{FF2B5EF4-FFF2-40B4-BE49-F238E27FC236}">
                <a16:creationId xmlns:a16="http://schemas.microsoft.com/office/drawing/2014/main" id="{B318C2F7-1BD2-4CF0-9229-AAD2D18F4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82635" y="1586705"/>
            <a:ext cx="3359151" cy="2519363"/>
          </a:xfrm>
          <a:prstGeom prst="rect">
            <a:avLst/>
          </a:prstGeom>
        </p:spPr>
      </p:pic>
    </p:spTree>
    <p:extLst>
      <p:ext uri="{BB962C8B-B14F-4D97-AF65-F5344CB8AC3E}">
        <p14:creationId xmlns:p14="http://schemas.microsoft.com/office/powerpoint/2010/main" val="2790584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3419872" y="345859"/>
            <a:ext cx="23034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dirty="0">
                <a:solidFill>
                  <a:srgbClr val="FF0000"/>
                </a:solidFill>
                <a:latin typeface="Comic Sans MS" panose="030F0702030302020204" pitchFamily="66" charset="0"/>
              </a:rPr>
              <a:t>Literacy</a:t>
            </a:r>
          </a:p>
        </p:txBody>
      </p:sp>
      <p:sp>
        <p:nvSpPr>
          <p:cNvPr id="23555" name="Text Box 5"/>
          <p:cNvSpPr txBox="1">
            <a:spLocks noChangeArrowheads="1"/>
          </p:cNvSpPr>
          <p:nvPr/>
        </p:nvSpPr>
        <p:spPr bwMode="auto">
          <a:xfrm>
            <a:off x="5651500" y="3357563"/>
            <a:ext cx="2627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a:solidFill>
                  <a:schemeClr val="bg1"/>
                </a:solidFill>
                <a:latin typeface="Comic Sans MS" panose="030F0702030302020204" pitchFamily="66" charset="0"/>
              </a:rPr>
              <a:t>Writing</a:t>
            </a:r>
          </a:p>
        </p:txBody>
      </p:sp>
      <p:sp>
        <p:nvSpPr>
          <p:cNvPr id="23556" name="Text Box 6"/>
          <p:cNvSpPr txBox="1">
            <a:spLocks noChangeArrowheads="1"/>
          </p:cNvSpPr>
          <p:nvPr/>
        </p:nvSpPr>
        <p:spPr bwMode="auto">
          <a:xfrm>
            <a:off x="611188" y="3357563"/>
            <a:ext cx="3313112"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a:solidFill>
                  <a:schemeClr val="bg1"/>
                </a:solidFill>
                <a:latin typeface="Comic Sans MS" panose="030F0702030302020204" pitchFamily="66" charset="0"/>
              </a:rPr>
              <a:t>Reading</a:t>
            </a:r>
          </a:p>
          <a:p>
            <a:pPr algn="ctr" eaLnBrk="1" hangingPunct="1">
              <a:spcBef>
                <a:spcPct val="50000"/>
              </a:spcBef>
              <a:buFontTx/>
              <a:buNone/>
            </a:pPr>
            <a:endParaRPr lang="en-GB" altLang="en-US" sz="1400" b="0" u="none">
              <a:solidFill>
                <a:schemeClr val="bg1"/>
              </a:solidFill>
              <a:latin typeface="Comic Sans MS" panose="030F0702030302020204" pitchFamily="66" charset="0"/>
            </a:endParaRPr>
          </a:p>
        </p:txBody>
      </p:sp>
      <p:sp>
        <p:nvSpPr>
          <p:cNvPr id="23561" name="Rectangle 1"/>
          <p:cNvSpPr>
            <a:spLocks noChangeArrowheads="1"/>
          </p:cNvSpPr>
          <p:nvPr/>
        </p:nvSpPr>
        <p:spPr bwMode="auto">
          <a:xfrm>
            <a:off x="5346231" y="585139"/>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b="0" u="none" dirty="0">
                <a:latin typeface="Comic Sans MS" panose="030F0702030302020204" pitchFamily="66" charset="0"/>
              </a:rPr>
              <a:t>Writing </a:t>
            </a:r>
          </a:p>
        </p:txBody>
      </p:sp>
      <p:sp>
        <p:nvSpPr>
          <p:cNvPr id="23562" name="Rectangle 2"/>
          <p:cNvSpPr>
            <a:spLocks noChangeArrowheads="1"/>
          </p:cNvSpPr>
          <p:nvPr/>
        </p:nvSpPr>
        <p:spPr bwMode="auto">
          <a:xfrm>
            <a:off x="323850" y="4072586"/>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b="0" u="none" dirty="0">
                <a:latin typeface="Comic Sans MS" panose="030F0702030302020204" pitchFamily="66" charset="0"/>
              </a:rPr>
              <a:t>Comprehension</a:t>
            </a:r>
            <a:r>
              <a:rPr lang="en-GB" altLang="en-US" sz="2000" dirty="0">
                <a:latin typeface="Comic Sans MS" panose="030F0702030302020204" pitchFamily="66" charset="0"/>
              </a:rPr>
              <a:t>	  </a:t>
            </a:r>
            <a:r>
              <a:rPr lang="en-GB" altLang="en-US" sz="2000" b="0" u="none" dirty="0">
                <a:latin typeface="Comic Sans MS" panose="030F0702030302020204" pitchFamily="66" charset="0"/>
              </a:rPr>
              <a:t> Word reading </a:t>
            </a:r>
          </a:p>
        </p:txBody>
      </p:sp>
      <p:pic>
        <p:nvPicPr>
          <p:cNvPr id="5" name="Picture 4">
            <a:extLst>
              <a:ext uri="{FF2B5EF4-FFF2-40B4-BE49-F238E27FC236}">
                <a16:creationId xmlns:a16="http://schemas.microsoft.com/office/drawing/2014/main" id="{2994FD7E-B17F-45FD-B85A-DD0E0FA4A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73020" y="4508631"/>
            <a:ext cx="2922037" cy="2191528"/>
          </a:xfrm>
          <a:prstGeom prst="rect">
            <a:avLst/>
          </a:prstGeom>
        </p:spPr>
      </p:pic>
      <p:pic>
        <p:nvPicPr>
          <p:cNvPr id="7" name="Picture 6">
            <a:extLst>
              <a:ext uri="{FF2B5EF4-FFF2-40B4-BE49-F238E27FC236}">
                <a16:creationId xmlns:a16="http://schemas.microsoft.com/office/drawing/2014/main" id="{F3EACEE1-560F-4943-9090-1C7822854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27483" y="3968642"/>
            <a:ext cx="3059832" cy="2294874"/>
          </a:xfrm>
          <a:prstGeom prst="rect">
            <a:avLst/>
          </a:prstGeom>
        </p:spPr>
      </p:pic>
      <p:pic>
        <p:nvPicPr>
          <p:cNvPr id="9" name="Picture 8">
            <a:extLst>
              <a:ext uri="{FF2B5EF4-FFF2-40B4-BE49-F238E27FC236}">
                <a16:creationId xmlns:a16="http://schemas.microsoft.com/office/drawing/2014/main" id="{9CD3E149-9CCB-4F07-A755-B1A0375BE4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507" y="917063"/>
            <a:ext cx="3262127" cy="2446595"/>
          </a:xfrm>
          <a:prstGeom prst="rect">
            <a:avLst/>
          </a:prstGeom>
        </p:spPr>
      </p:pic>
      <p:pic>
        <p:nvPicPr>
          <p:cNvPr id="11" name="Picture 10">
            <a:extLst>
              <a:ext uri="{FF2B5EF4-FFF2-40B4-BE49-F238E27FC236}">
                <a16:creationId xmlns:a16="http://schemas.microsoft.com/office/drawing/2014/main" id="{B50B4E98-4B05-4C07-82C8-0F2962355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428" y="1312189"/>
            <a:ext cx="3203848" cy="2402886"/>
          </a:xfrm>
          <a:prstGeom prst="rect">
            <a:avLst/>
          </a:prstGeom>
        </p:spPr>
      </p:pic>
    </p:spTree>
    <p:extLst>
      <p:ext uri="{BB962C8B-B14F-4D97-AF65-F5344CB8AC3E}">
        <p14:creationId xmlns:p14="http://schemas.microsoft.com/office/powerpoint/2010/main" val="422818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3522549" y="411322"/>
            <a:ext cx="417671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800" dirty="0">
                <a:solidFill>
                  <a:srgbClr val="FF0000"/>
                </a:solidFill>
                <a:latin typeface="Comic Sans MS" panose="030F0702030302020204" pitchFamily="66" charset="0"/>
              </a:rPr>
              <a:t>Mathematics</a:t>
            </a:r>
            <a:endParaRPr lang="en-GB" altLang="en-US" sz="9600" dirty="0">
              <a:solidFill>
                <a:srgbClr val="FF0000"/>
              </a:solidFill>
              <a:latin typeface="Comic Sans MS" panose="030F0702030302020204" pitchFamily="66" charset="0"/>
            </a:endParaRPr>
          </a:p>
        </p:txBody>
      </p:sp>
      <p:sp>
        <p:nvSpPr>
          <p:cNvPr id="24579" name="Text Box 5"/>
          <p:cNvSpPr txBox="1">
            <a:spLocks noChangeArrowheads="1"/>
          </p:cNvSpPr>
          <p:nvPr/>
        </p:nvSpPr>
        <p:spPr bwMode="auto">
          <a:xfrm>
            <a:off x="3492500" y="1700213"/>
            <a:ext cx="2087563"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b="0" u="none" dirty="0">
                <a:solidFill>
                  <a:schemeClr val="bg1"/>
                </a:solidFill>
                <a:latin typeface="Comic Sans MS" panose="030F0702030302020204" pitchFamily="66" charset="0"/>
              </a:rPr>
              <a:t>Number</a:t>
            </a:r>
          </a:p>
          <a:p>
            <a:pPr algn="ctr" eaLnBrk="1" hangingPunct="1">
              <a:spcBef>
                <a:spcPct val="50000"/>
              </a:spcBef>
              <a:buFontTx/>
              <a:buNone/>
            </a:pPr>
            <a:endParaRPr lang="en-GB" altLang="en-US" sz="2400" b="0" u="none" dirty="0">
              <a:solidFill>
                <a:schemeClr val="bg1"/>
              </a:solidFill>
              <a:latin typeface="Comic Sans MS" panose="030F0702030302020204" pitchFamily="66" charset="0"/>
            </a:endParaRPr>
          </a:p>
        </p:txBody>
      </p:sp>
      <p:sp>
        <p:nvSpPr>
          <p:cNvPr id="24580" name="Text Box 6"/>
          <p:cNvSpPr txBox="1">
            <a:spLocks noChangeArrowheads="1"/>
          </p:cNvSpPr>
          <p:nvPr/>
        </p:nvSpPr>
        <p:spPr bwMode="auto">
          <a:xfrm>
            <a:off x="3098800" y="5492750"/>
            <a:ext cx="3313113"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b="0" u="none" dirty="0">
                <a:latin typeface="Comic Sans MS" panose="030F0702030302020204" pitchFamily="66" charset="0"/>
              </a:rPr>
              <a:t>Numerical patterns</a:t>
            </a:r>
          </a:p>
          <a:p>
            <a:pPr algn="ctr" eaLnBrk="1" hangingPunct="1">
              <a:spcBef>
                <a:spcPct val="50000"/>
              </a:spcBef>
              <a:buFontTx/>
              <a:buNone/>
            </a:pPr>
            <a:endParaRPr lang="en-GB" altLang="en-US" sz="1800" b="0" u="none" dirty="0">
              <a:solidFill>
                <a:schemeClr val="bg1"/>
              </a:solidFill>
              <a:latin typeface="Comic Sans MS" panose="030F0702030302020204" pitchFamily="66" charset="0"/>
            </a:endParaRPr>
          </a:p>
        </p:txBody>
      </p:sp>
      <p:sp>
        <p:nvSpPr>
          <p:cNvPr id="24585" name="Text Box 6"/>
          <p:cNvSpPr txBox="1">
            <a:spLocks noChangeArrowheads="1"/>
          </p:cNvSpPr>
          <p:nvPr/>
        </p:nvSpPr>
        <p:spPr bwMode="auto">
          <a:xfrm>
            <a:off x="5956300" y="4575175"/>
            <a:ext cx="331311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b="0" u="none" dirty="0">
                <a:latin typeface="Comic Sans MS" panose="030F0702030302020204" pitchFamily="66" charset="0"/>
              </a:rPr>
              <a:t>Number</a:t>
            </a:r>
          </a:p>
          <a:p>
            <a:pPr algn="ctr" eaLnBrk="1" hangingPunct="1">
              <a:spcBef>
                <a:spcPct val="50000"/>
              </a:spcBef>
              <a:buFontTx/>
              <a:buNone/>
            </a:pPr>
            <a:endParaRPr lang="en-GB" altLang="en-US" sz="1800" b="0" u="none" dirty="0">
              <a:solidFill>
                <a:schemeClr val="bg1"/>
              </a:solidFill>
              <a:latin typeface="Comic Sans MS" panose="030F0702030302020204" pitchFamily="66" charset="0"/>
            </a:endParaRPr>
          </a:p>
        </p:txBody>
      </p:sp>
      <p:pic>
        <p:nvPicPr>
          <p:cNvPr id="5" name="Picture 4">
            <a:extLst>
              <a:ext uri="{FF2B5EF4-FFF2-40B4-BE49-F238E27FC236}">
                <a16:creationId xmlns:a16="http://schemas.microsoft.com/office/drawing/2014/main" id="{399DC20B-084B-4BB7-940F-62373CF36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944" y="1309176"/>
            <a:ext cx="4176712" cy="3132534"/>
          </a:xfrm>
          <a:prstGeom prst="rect">
            <a:avLst/>
          </a:prstGeom>
        </p:spPr>
      </p:pic>
      <p:pic>
        <p:nvPicPr>
          <p:cNvPr id="7" name="Picture 6">
            <a:extLst>
              <a:ext uri="{FF2B5EF4-FFF2-40B4-BE49-F238E27FC236}">
                <a16:creationId xmlns:a16="http://schemas.microsoft.com/office/drawing/2014/main" id="{68E6628C-EBCE-4A90-98B5-34489EAC0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51595" y="4291143"/>
            <a:ext cx="3170953" cy="2378215"/>
          </a:xfrm>
          <a:prstGeom prst="rect">
            <a:avLst/>
          </a:prstGeom>
        </p:spPr>
      </p:pic>
      <p:pic>
        <p:nvPicPr>
          <p:cNvPr id="9" name="Picture 8">
            <a:extLst>
              <a:ext uri="{FF2B5EF4-FFF2-40B4-BE49-F238E27FC236}">
                <a16:creationId xmlns:a16="http://schemas.microsoft.com/office/drawing/2014/main" id="{F6058B60-7450-4C19-8CE2-B76A15380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293" y="1399908"/>
            <a:ext cx="3170953" cy="2378215"/>
          </a:xfrm>
          <a:prstGeom prst="rect">
            <a:avLst/>
          </a:prstGeom>
        </p:spPr>
      </p:pic>
    </p:spTree>
    <p:extLst>
      <p:ext uri="{BB962C8B-B14F-4D97-AF65-F5344CB8AC3E}">
        <p14:creationId xmlns:p14="http://schemas.microsoft.com/office/powerpoint/2010/main" val="182624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3528219" y="807245"/>
            <a:ext cx="6227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dirty="0">
                <a:solidFill>
                  <a:srgbClr val="FF0000"/>
                </a:solidFill>
                <a:latin typeface="Comic Sans MS" panose="030F0702030302020204" pitchFamily="66" charset="0"/>
              </a:rPr>
              <a:t>Understanding </a:t>
            </a:r>
          </a:p>
          <a:p>
            <a:pPr algn="ctr" eaLnBrk="1" hangingPunct="1">
              <a:spcBef>
                <a:spcPct val="0"/>
              </a:spcBef>
              <a:buFontTx/>
              <a:buNone/>
            </a:pPr>
            <a:r>
              <a:rPr lang="en-GB" altLang="en-US" sz="3600" dirty="0">
                <a:solidFill>
                  <a:srgbClr val="FF0000"/>
                </a:solidFill>
                <a:latin typeface="Comic Sans MS" panose="030F0702030302020204" pitchFamily="66" charset="0"/>
              </a:rPr>
              <a:t>the World</a:t>
            </a:r>
          </a:p>
        </p:txBody>
      </p:sp>
      <p:sp>
        <p:nvSpPr>
          <p:cNvPr id="25603" name="Text Box 5"/>
          <p:cNvSpPr txBox="1">
            <a:spLocks noChangeArrowheads="1"/>
          </p:cNvSpPr>
          <p:nvPr/>
        </p:nvSpPr>
        <p:spPr bwMode="auto">
          <a:xfrm>
            <a:off x="5541963" y="5773218"/>
            <a:ext cx="36020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The Natural World</a:t>
            </a:r>
          </a:p>
          <a:p>
            <a:pPr algn="ctr" eaLnBrk="1" hangingPunct="1">
              <a:spcBef>
                <a:spcPct val="50000"/>
              </a:spcBef>
              <a:buFontTx/>
              <a:buNone/>
            </a:pPr>
            <a:endParaRPr lang="en-GB" altLang="en-US" sz="1400" b="0" u="none" dirty="0">
              <a:latin typeface="Comic Sans MS" panose="030F0702030302020204" pitchFamily="66" charset="0"/>
            </a:endParaRPr>
          </a:p>
        </p:txBody>
      </p:sp>
      <p:sp>
        <p:nvSpPr>
          <p:cNvPr id="25609" name="Text Box 7"/>
          <p:cNvSpPr txBox="1">
            <a:spLocks noChangeArrowheads="1"/>
          </p:cNvSpPr>
          <p:nvPr/>
        </p:nvSpPr>
        <p:spPr bwMode="auto">
          <a:xfrm>
            <a:off x="3059832" y="2120222"/>
            <a:ext cx="5150594"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0" u="none" dirty="0">
                <a:latin typeface="Comic Sans MS" panose="030F0702030302020204" pitchFamily="66" charset="0"/>
              </a:rPr>
              <a:t>People,</a:t>
            </a:r>
          </a:p>
          <a:p>
            <a:pPr algn="ctr" eaLnBrk="1" hangingPunct="1">
              <a:spcBef>
                <a:spcPct val="50000"/>
              </a:spcBef>
              <a:buFontTx/>
              <a:buNone/>
            </a:pPr>
            <a:r>
              <a:rPr lang="en-GB" altLang="en-US" sz="2400" b="0" u="none" dirty="0">
                <a:latin typeface="Comic Sans MS" panose="030F0702030302020204" pitchFamily="66" charset="0"/>
              </a:rPr>
              <a:t>Culture and Communities</a:t>
            </a:r>
          </a:p>
          <a:p>
            <a:pPr algn="ctr" eaLnBrk="1" hangingPunct="1">
              <a:spcBef>
                <a:spcPct val="50000"/>
              </a:spcBef>
              <a:buFontTx/>
              <a:buNone/>
            </a:pPr>
            <a:endParaRPr lang="en-GB" altLang="en-US" sz="1400" b="0" u="none" dirty="0">
              <a:latin typeface="Comic Sans MS" panose="030F0702030302020204" pitchFamily="66" charset="0"/>
            </a:endParaRPr>
          </a:p>
        </p:txBody>
      </p:sp>
      <p:sp>
        <p:nvSpPr>
          <p:cNvPr id="25610" name="Rectangle 1"/>
          <p:cNvSpPr>
            <a:spLocks noChangeArrowheads="1"/>
          </p:cNvSpPr>
          <p:nvPr/>
        </p:nvSpPr>
        <p:spPr bwMode="auto">
          <a:xfrm>
            <a:off x="383058" y="34290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b="0" u="none" dirty="0">
                <a:latin typeface="Comic Sans MS" panose="030F0702030302020204" pitchFamily="66" charset="0"/>
              </a:rPr>
              <a:t>Past and Present</a:t>
            </a:r>
          </a:p>
        </p:txBody>
      </p:sp>
      <p:pic>
        <p:nvPicPr>
          <p:cNvPr id="9" name="Picture 8">
            <a:extLst>
              <a:ext uri="{FF2B5EF4-FFF2-40B4-BE49-F238E27FC236}">
                <a16:creationId xmlns:a16="http://schemas.microsoft.com/office/drawing/2014/main" id="{28BCB406-ACF0-447C-93F4-7EAD529C7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53643" y="3465919"/>
            <a:ext cx="2636913" cy="1977685"/>
          </a:xfrm>
          <a:prstGeom prst="rect">
            <a:avLst/>
          </a:prstGeom>
        </p:spPr>
      </p:pic>
      <p:pic>
        <p:nvPicPr>
          <p:cNvPr id="11" name="Picture 10">
            <a:extLst>
              <a:ext uri="{FF2B5EF4-FFF2-40B4-BE49-F238E27FC236}">
                <a16:creationId xmlns:a16="http://schemas.microsoft.com/office/drawing/2014/main" id="{C1F84947-C2DB-47D3-BDF0-E967EF957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917224"/>
            <a:ext cx="2926973" cy="2195230"/>
          </a:xfrm>
          <a:prstGeom prst="rect">
            <a:avLst/>
          </a:prstGeom>
        </p:spPr>
      </p:pic>
      <p:pic>
        <p:nvPicPr>
          <p:cNvPr id="13" name="Picture 12">
            <a:extLst>
              <a:ext uri="{FF2B5EF4-FFF2-40B4-BE49-F238E27FC236}">
                <a16:creationId xmlns:a16="http://schemas.microsoft.com/office/drawing/2014/main" id="{43D4A197-3B60-4E7E-A09C-915EB2F75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41668" y="4198144"/>
            <a:ext cx="2746264" cy="2059698"/>
          </a:xfrm>
          <a:prstGeom prst="rect">
            <a:avLst/>
          </a:prstGeom>
        </p:spPr>
      </p:pic>
      <p:pic>
        <p:nvPicPr>
          <p:cNvPr id="15" name="Picture 14">
            <a:extLst>
              <a:ext uri="{FF2B5EF4-FFF2-40B4-BE49-F238E27FC236}">
                <a16:creationId xmlns:a16="http://schemas.microsoft.com/office/drawing/2014/main" id="{C485CDE7-B683-4155-82A8-1047520E13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529" y="3695639"/>
            <a:ext cx="2577089" cy="1932817"/>
          </a:xfrm>
          <a:prstGeom prst="rect">
            <a:avLst/>
          </a:prstGeom>
        </p:spPr>
      </p:pic>
    </p:spTree>
    <p:extLst>
      <p:ext uri="{BB962C8B-B14F-4D97-AF65-F5344CB8AC3E}">
        <p14:creationId xmlns:p14="http://schemas.microsoft.com/office/powerpoint/2010/main" val="240373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Rectangle 1027"/>
          <p:cNvSpPr>
            <a:spLocks noChangeArrowheads="1"/>
          </p:cNvSpPr>
          <p:nvPr/>
        </p:nvSpPr>
        <p:spPr bwMode="auto">
          <a:xfrm>
            <a:off x="323528" y="692696"/>
            <a:ext cx="82804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defRPr/>
            </a:pPr>
            <a:r>
              <a:rPr lang="en-GB" altLang="en-US" sz="2000" b="0" u="none" dirty="0">
                <a:latin typeface="Comic Sans MS" panose="030F0702030302020204" pitchFamily="66" charset="0"/>
              </a:rPr>
              <a:t>This meeting will hopefully provide you with an insight into our </a:t>
            </a:r>
            <a:r>
              <a:rPr lang="en-GB" altLang="en-US" sz="2000" dirty="0">
                <a:latin typeface="Comic Sans MS" panose="030F0702030302020204" pitchFamily="66" charset="0"/>
              </a:rPr>
              <a:t>Reception Class </a:t>
            </a:r>
            <a:r>
              <a:rPr lang="en-GB" altLang="en-US" sz="2000" b="0" u="none" dirty="0">
                <a:latin typeface="Comic Sans MS" panose="030F0702030302020204" pitchFamily="66" charset="0"/>
              </a:rPr>
              <a:t>and the opportunities and experiences that your child can look forward to. We are all extremely proud of our school and committed to providing the very best possible education for all of our children. We know that Grove Lea Primary is a school where:</a:t>
            </a:r>
          </a:p>
          <a:p>
            <a:pPr marL="0" indent="0" fontAlgn="t">
              <a:buFontTx/>
              <a:buNone/>
              <a:defRPr/>
            </a:pPr>
            <a:r>
              <a:rPr lang="en-GB" sz="2000" dirty="0">
                <a:latin typeface="Comic Sans MS" panose="030F0702030302020204" pitchFamily="66" charset="0"/>
              </a:rPr>
              <a:t>School Rights</a:t>
            </a:r>
            <a:endParaRPr lang="en-GB" sz="2000" b="0" dirty="0">
              <a:latin typeface="Comic Sans MS" panose="030F0702030302020204" pitchFamily="66" charset="0"/>
            </a:endParaRPr>
          </a:p>
          <a:p>
            <a:pPr fontAlgn="t">
              <a:defRPr/>
            </a:pPr>
            <a:r>
              <a:rPr lang="en-GB" sz="2000" b="0" u="none" dirty="0">
                <a:latin typeface="Comic Sans MS" panose="030F0702030302020204" pitchFamily="66" charset="0"/>
              </a:rPr>
              <a:t>To keep ourselves and others Safe</a:t>
            </a:r>
          </a:p>
          <a:p>
            <a:pPr fontAlgn="t">
              <a:defRPr/>
            </a:pPr>
            <a:r>
              <a:rPr lang="en-GB" sz="2000" b="0" u="none" dirty="0">
                <a:latin typeface="Comic Sans MS" panose="030F0702030302020204" pitchFamily="66" charset="0"/>
              </a:rPr>
              <a:t>To be Respectful</a:t>
            </a:r>
          </a:p>
          <a:p>
            <a:pPr fontAlgn="t">
              <a:defRPr/>
            </a:pPr>
            <a:r>
              <a:rPr lang="en-GB" sz="2000" b="0" u="none" dirty="0">
                <a:latin typeface="Comic Sans MS" panose="030F0702030302020204" pitchFamily="66" charset="0"/>
              </a:rPr>
              <a:t>To come to school and Learn</a:t>
            </a:r>
          </a:p>
          <a:p>
            <a:pPr marL="0" indent="0" fontAlgn="t">
              <a:buFontTx/>
              <a:buNone/>
              <a:defRPr/>
            </a:pPr>
            <a:r>
              <a:rPr lang="en-GB" sz="2000" dirty="0">
                <a:latin typeface="Comic Sans MS" panose="030F0702030302020204" pitchFamily="66" charset="0"/>
              </a:rPr>
              <a:t>Core Values- Also known as the 4C’s</a:t>
            </a:r>
            <a:endParaRPr lang="en-GB" sz="2000" b="0" dirty="0">
              <a:latin typeface="Comic Sans MS" panose="030F0702030302020204" pitchFamily="66" charset="0"/>
            </a:endParaRPr>
          </a:p>
          <a:p>
            <a:pPr fontAlgn="t">
              <a:defRPr/>
            </a:pPr>
            <a:r>
              <a:rPr lang="en-GB" sz="2000" b="0" u="none" dirty="0">
                <a:latin typeface="Comic Sans MS" panose="030F0702030302020204" pitchFamily="66" charset="0"/>
              </a:rPr>
              <a:t>Courageous</a:t>
            </a:r>
          </a:p>
          <a:p>
            <a:pPr fontAlgn="t">
              <a:defRPr/>
            </a:pPr>
            <a:r>
              <a:rPr lang="en-GB" sz="2000" b="0" u="none" dirty="0">
                <a:latin typeface="Comic Sans MS" panose="030F0702030302020204" pitchFamily="66" charset="0"/>
              </a:rPr>
              <a:t>Curious</a:t>
            </a:r>
          </a:p>
          <a:p>
            <a:pPr fontAlgn="t">
              <a:defRPr/>
            </a:pPr>
            <a:r>
              <a:rPr lang="en-GB" sz="2000" b="0" u="none" dirty="0">
                <a:latin typeface="Comic Sans MS" panose="030F0702030302020204" pitchFamily="66" charset="0"/>
              </a:rPr>
              <a:t>Caring</a:t>
            </a:r>
          </a:p>
          <a:p>
            <a:pPr fontAlgn="t">
              <a:defRPr/>
            </a:pPr>
            <a:r>
              <a:rPr lang="en-GB" sz="2000" b="0" u="none" dirty="0">
                <a:latin typeface="Comic Sans MS" panose="030F0702030302020204" pitchFamily="66" charset="0"/>
              </a:rPr>
              <a:t>Collaborative</a:t>
            </a:r>
          </a:p>
          <a:p>
            <a:pPr marL="0" indent="0" eaLnBrk="1" hangingPunct="1">
              <a:buFontTx/>
              <a:buNone/>
              <a:defRPr/>
            </a:pPr>
            <a:endParaRPr lang="en-GB" altLang="en-US" b="0" u="none" dirty="0">
              <a:latin typeface="Comic Sans MS" panose="030F0702030302020204" pitchFamily="66" charset="0"/>
            </a:endParaRPr>
          </a:p>
        </p:txBody>
      </p:sp>
    </p:spTree>
    <p:extLst>
      <p:ext uri="{BB962C8B-B14F-4D97-AF65-F5344CB8AC3E}">
        <p14:creationId xmlns:p14="http://schemas.microsoft.com/office/powerpoint/2010/main" val="1957837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2700338" y="2205038"/>
            <a:ext cx="3673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dirty="0">
                <a:solidFill>
                  <a:srgbClr val="FF0000"/>
                </a:solidFill>
                <a:latin typeface="Comic Sans MS" panose="030F0702030302020204" pitchFamily="66" charset="0"/>
              </a:rPr>
              <a:t>Expressive Arts and Design</a:t>
            </a:r>
          </a:p>
        </p:txBody>
      </p:sp>
      <p:sp>
        <p:nvSpPr>
          <p:cNvPr id="26627" name="Rectangle 5"/>
          <p:cNvSpPr>
            <a:spLocks noChangeArrowheads="1"/>
          </p:cNvSpPr>
          <p:nvPr/>
        </p:nvSpPr>
        <p:spPr bwMode="auto">
          <a:xfrm>
            <a:off x="611560" y="6039073"/>
            <a:ext cx="30972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b="0" u="none" dirty="0">
                <a:latin typeface="Comic Sans MS" panose="030F0702030302020204" pitchFamily="66" charset="0"/>
              </a:rPr>
              <a:t>Creating with materials</a:t>
            </a:r>
          </a:p>
          <a:p>
            <a:pPr algn="ctr" eaLnBrk="1" hangingPunct="1">
              <a:spcBef>
                <a:spcPct val="50000"/>
              </a:spcBef>
              <a:buFontTx/>
              <a:buNone/>
            </a:pPr>
            <a:endParaRPr lang="en-GB" altLang="en-US" sz="1400" b="0" u="none" dirty="0">
              <a:solidFill>
                <a:schemeClr val="bg1"/>
              </a:solidFill>
              <a:latin typeface="Comic Sans MS" panose="030F0702030302020204" pitchFamily="66" charset="0"/>
            </a:endParaRPr>
          </a:p>
        </p:txBody>
      </p:sp>
      <p:sp>
        <p:nvSpPr>
          <p:cNvPr id="26628" name="Rectangle 6"/>
          <p:cNvSpPr>
            <a:spLocks noChangeArrowheads="1"/>
          </p:cNvSpPr>
          <p:nvPr/>
        </p:nvSpPr>
        <p:spPr bwMode="auto">
          <a:xfrm>
            <a:off x="5726113" y="3028950"/>
            <a:ext cx="301385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b="0" u="none" dirty="0">
                <a:latin typeface="Comic Sans MS" panose="030F0702030302020204" pitchFamily="66" charset="0"/>
              </a:rPr>
              <a:t>Being Imaginative and expressive</a:t>
            </a:r>
          </a:p>
          <a:p>
            <a:pPr algn="ctr" eaLnBrk="1" hangingPunct="1">
              <a:spcBef>
                <a:spcPct val="50000"/>
              </a:spcBef>
              <a:buFontTx/>
              <a:buNone/>
            </a:pPr>
            <a:endParaRPr lang="en-GB" altLang="en-US" sz="1400" b="0" u="none" dirty="0">
              <a:solidFill>
                <a:schemeClr val="bg1"/>
              </a:solidFill>
              <a:latin typeface="Comic Sans MS" panose="030F0702030302020204" pitchFamily="66" charset="0"/>
            </a:endParaRPr>
          </a:p>
        </p:txBody>
      </p:sp>
      <p:pic>
        <p:nvPicPr>
          <p:cNvPr id="3" name="Picture 2">
            <a:extLst>
              <a:ext uri="{FF2B5EF4-FFF2-40B4-BE49-F238E27FC236}">
                <a16:creationId xmlns:a16="http://schemas.microsoft.com/office/drawing/2014/main" id="{ABDEF037-BF95-4D00-B06E-48EB64E081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56332" y="4141843"/>
            <a:ext cx="2492896" cy="1869672"/>
          </a:xfrm>
          <a:prstGeom prst="rect">
            <a:avLst/>
          </a:prstGeom>
        </p:spPr>
      </p:pic>
      <p:pic>
        <p:nvPicPr>
          <p:cNvPr id="5" name="Picture 4">
            <a:extLst>
              <a:ext uri="{FF2B5EF4-FFF2-40B4-BE49-F238E27FC236}">
                <a16:creationId xmlns:a16="http://schemas.microsoft.com/office/drawing/2014/main" id="{A8958F40-AA88-4F63-8148-4BD0DBC84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6786" y="986144"/>
            <a:ext cx="3250384" cy="2437788"/>
          </a:xfrm>
          <a:prstGeom prst="rect">
            <a:avLst/>
          </a:prstGeom>
        </p:spPr>
      </p:pic>
      <p:pic>
        <p:nvPicPr>
          <p:cNvPr id="7" name="Picture 6">
            <a:extLst>
              <a:ext uri="{FF2B5EF4-FFF2-40B4-BE49-F238E27FC236}">
                <a16:creationId xmlns:a16="http://schemas.microsoft.com/office/drawing/2014/main" id="{E7DB08EA-0489-470B-AF44-C80EAB910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2221" y="916186"/>
            <a:ext cx="2267744" cy="1700808"/>
          </a:xfrm>
          <a:prstGeom prst="rect">
            <a:avLst/>
          </a:prstGeom>
        </p:spPr>
      </p:pic>
      <p:pic>
        <p:nvPicPr>
          <p:cNvPr id="9" name="Picture 8">
            <a:extLst>
              <a:ext uri="{FF2B5EF4-FFF2-40B4-BE49-F238E27FC236}">
                <a16:creationId xmlns:a16="http://schemas.microsoft.com/office/drawing/2014/main" id="{5AEEC90E-6808-41F2-B776-B78A181A53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3958576"/>
            <a:ext cx="2737172" cy="2052880"/>
          </a:xfrm>
          <a:prstGeom prst="rect">
            <a:avLst/>
          </a:prstGeom>
        </p:spPr>
      </p:pic>
      <p:pic>
        <p:nvPicPr>
          <p:cNvPr id="11" name="Picture 10">
            <a:extLst>
              <a:ext uri="{FF2B5EF4-FFF2-40B4-BE49-F238E27FC236}">
                <a16:creationId xmlns:a16="http://schemas.microsoft.com/office/drawing/2014/main" id="{F9FA8054-EE62-433B-8485-1D68B7C0FD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22595" y="4261187"/>
            <a:ext cx="2420888" cy="1815666"/>
          </a:xfrm>
          <a:prstGeom prst="rect">
            <a:avLst/>
          </a:prstGeom>
        </p:spPr>
      </p:pic>
      <p:pic>
        <p:nvPicPr>
          <p:cNvPr id="13" name="Picture 12">
            <a:extLst>
              <a:ext uri="{FF2B5EF4-FFF2-40B4-BE49-F238E27FC236}">
                <a16:creationId xmlns:a16="http://schemas.microsoft.com/office/drawing/2014/main" id="{D7930679-A5DB-4CB2-9BFB-48F5D5806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9393" y="505286"/>
            <a:ext cx="2406720" cy="1805040"/>
          </a:xfrm>
          <a:prstGeom prst="rect">
            <a:avLst/>
          </a:prstGeom>
        </p:spPr>
      </p:pic>
    </p:spTree>
    <p:extLst>
      <p:ext uri="{BB962C8B-B14F-4D97-AF65-F5344CB8AC3E}">
        <p14:creationId xmlns:p14="http://schemas.microsoft.com/office/powerpoint/2010/main" val="387178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552" y="552976"/>
            <a:ext cx="8229600" cy="836613"/>
          </a:xfrm>
        </p:spPr>
        <p:txBody>
          <a:bodyPr>
            <a:normAutofit/>
          </a:bodyPr>
          <a:lstStyle/>
          <a:p>
            <a:pPr eaLnBrk="1" hangingPunct="1"/>
            <a:r>
              <a:rPr lang="en-GB" altLang="en-US" sz="4400" b="1" u="sng" dirty="0">
                <a:solidFill>
                  <a:srgbClr val="FF0000"/>
                </a:solidFill>
                <a:latin typeface="Comic Sans MS" panose="030F0702030302020204" pitchFamily="66" charset="0"/>
              </a:rPr>
              <a:t>Floor Books</a:t>
            </a:r>
          </a:p>
        </p:txBody>
      </p:sp>
      <p:sp>
        <p:nvSpPr>
          <p:cNvPr id="18435" name="Rectangle 3"/>
          <p:cNvSpPr>
            <a:spLocks noGrp="1" noChangeArrowheads="1"/>
          </p:cNvSpPr>
          <p:nvPr>
            <p:ph type="body" idx="1"/>
          </p:nvPr>
        </p:nvSpPr>
        <p:spPr>
          <a:xfrm>
            <a:off x="325224" y="1484784"/>
            <a:ext cx="7272487" cy="4955382"/>
          </a:xfrm>
        </p:spPr>
        <p:txBody>
          <a:bodyPr>
            <a:normAutofit fontScale="77500" lnSpcReduction="20000"/>
          </a:bodyPr>
          <a:lstStyle/>
          <a:p>
            <a:pPr eaLnBrk="1" hangingPunct="1">
              <a:lnSpc>
                <a:spcPct val="120000"/>
              </a:lnSpc>
              <a:spcBef>
                <a:spcPts val="0"/>
              </a:spcBef>
            </a:pPr>
            <a:r>
              <a:rPr lang="en-GB" altLang="en-US" dirty="0">
                <a:latin typeface="Comic Sans MS" panose="030F0702030302020204" pitchFamily="66" charset="0"/>
              </a:rPr>
              <a:t>In each area of learning we have floor books. We use these to capture learning.</a:t>
            </a:r>
          </a:p>
          <a:p>
            <a:pPr eaLnBrk="1" hangingPunct="1">
              <a:lnSpc>
                <a:spcPct val="120000"/>
              </a:lnSpc>
              <a:spcBef>
                <a:spcPts val="0"/>
              </a:spcBef>
            </a:pPr>
            <a:r>
              <a:rPr lang="en-GB" altLang="en-US" dirty="0">
                <a:latin typeface="Comic Sans MS" panose="030F0702030302020204" pitchFamily="66" charset="0"/>
              </a:rPr>
              <a:t>This might be something your child says to explain their knowledge and understanding or examples of things they have created.</a:t>
            </a:r>
          </a:p>
          <a:p>
            <a:pPr eaLnBrk="1" hangingPunct="1">
              <a:lnSpc>
                <a:spcPct val="120000"/>
              </a:lnSpc>
              <a:spcBef>
                <a:spcPts val="0"/>
              </a:spcBef>
            </a:pPr>
            <a:r>
              <a:rPr lang="en-GB" altLang="en-US" sz="2800" dirty="0">
                <a:latin typeface="Comic Sans MS" panose="030F0702030302020204" pitchFamily="66" charset="0"/>
              </a:rPr>
              <a:t>Photographs of your children </a:t>
            </a:r>
            <a:r>
              <a:rPr lang="en-GB" altLang="en-US" dirty="0">
                <a:latin typeface="Comic Sans MS" panose="030F0702030302020204" pitchFamily="66" charset="0"/>
              </a:rPr>
              <a:t>playing and learning.</a:t>
            </a:r>
            <a:r>
              <a:rPr lang="en-GB" altLang="en-US" sz="2800" dirty="0">
                <a:latin typeface="Comic Sans MS" panose="030F0702030302020204" pitchFamily="66" charset="0"/>
              </a:rPr>
              <a:t> </a:t>
            </a:r>
          </a:p>
          <a:p>
            <a:pPr eaLnBrk="1" hangingPunct="1">
              <a:lnSpc>
                <a:spcPct val="120000"/>
              </a:lnSpc>
              <a:spcBef>
                <a:spcPts val="0"/>
              </a:spcBef>
            </a:pPr>
            <a:r>
              <a:rPr lang="en-GB" altLang="en-US" sz="2800" dirty="0">
                <a:latin typeface="Comic Sans MS" panose="030F0702030302020204" pitchFamily="66" charset="0"/>
              </a:rPr>
              <a:t>A sample of these will also be taken and added </a:t>
            </a:r>
            <a:r>
              <a:rPr lang="en-GB" altLang="en-US" dirty="0">
                <a:latin typeface="Comic Sans MS" panose="030F0702030302020204" pitchFamily="66" charset="0"/>
              </a:rPr>
              <a:t>for you to see on our class Dojo page.</a:t>
            </a:r>
          </a:p>
          <a:p>
            <a:pPr>
              <a:lnSpc>
                <a:spcPct val="120000"/>
              </a:lnSpc>
              <a:spcBef>
                <a:spcPts val="0"/>
              </a:spcBef>
            </a:pPr>
            <a:r>
              <a:rPr lang="en-GB" dirty="0">
                <a:latin typeface="Comic Sans MS" pitchFamily="66"/>
              </a:rPr>
              <a:t>We also use seesaw to record children’s learning and attainment.</a:t>
            </a:r>
            <a:endParaRPr lang="en-GB" altLang="en-US" dirty="0">
              <a:latin typeface="Comic Sans MS" panose="030F0702030302020204" pitchFamily="66" charset="0"/>
            </a:endParaRPr>
          </a:p>
          <a:p>
            <a:pPr eaLnBrk="1" hangingPunct="1">
              <a:lnSpc>
                <a:spcPct val="120000"/>
              </a:lnSpc>
              <a:spcBef>
                <a:spcPts val="0"/>
              </a:spcBef>
            </a:pPr>
            <a:r>
              <a:rPr lang="en-GB" altLang="en-US" dirty="0">
                <a:latin typeface="Comic Sans MS" panose="030F0702030302020204" pitchFamily="66" charset="0"/>
              </a:rPr>
              <a:t>In addition to this your child will also have a literacy, Read, Write, Inc book and a maths book to record weekly and daily learning.  </a:t>
            </a:r>
            <a:endParaRPr lang="en-GB" altLang="en-US" sz="2800" dirty="0">
              <a:latin typeface="Comic Sans MS" panose="030F0702030302020204" pitchFamily="66" charset="0"/>
            </a:endParaRPr>
          </a:p>
          <a:p>
            <a:pPr eaLnBrk="1" hangingPunct="1">
              <a:lnSpc>
                <a:spcPct val="120000"/>
              </a:lnSpc>
              <a:spcBef>
                <a:spcPts val="0"/>
              </a:spcBef>
            </a:pPr>
            <a:endParaRPr lang="en-GB" altLang="en-US" sz="2800" dirty="0">
              <a:latin typeface="Comic Sans MS" panose="030F0702030302020204" pitchFamily="66" charset="0"/>
            </a:endParaRPr>
          </a:p>
        </p:txBody>
      </p:sp>
      <p:sp>
        <p:nvSpPr>
          <p:cNvPr id="18436" name="Picture 5" descr="j0232065"/>
          <p:cNvSpPr>
            <a:spLocks noChangeAspect="1" noChangeArrowheads="1"/>
          </p:cNvSpPr>
          <p:nvPr/>
        </p:nvSpPr>
        <p:spPr bwMode="auto">
          <a:xfrm>
            <a:off x="7340600" y="5084763"/>
            <a:ext cx="1803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SassoonCRInfant"/>
            </a:endParaRPr>
          </a:p>
        </p:txBody>
      </p:sp>
      <p:pic>
        <p:nvPicPr>
          <p:cNvPr id="2050" name="Picture 2" descr="Floor Books: A teacher's guide">
            <a:extLst>
              <a:ext uri="{FF2B5EF4-FFF2-40B4-BE49-F238E27FC236}">
                <a16:creationId xmlns:a16="http://schemas.microsoft.com/office/drawing/2014/main" id="{007C2F46-BD56-4CBA-9822-610B5E195D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713314"/>
            <a:ext cx="18034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183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248725"/>
            <a:ext cx="7772400" cy="1362075"/>
          </a:xfrm>
        </p:spPr>
        <p:txBody>
          <a:bodyPr/>
          <a:lstStyle/>
          <a:p>
            <a:r>
              <a:rPr lang="en-GB" sz="3600" u="sng" dirty="0">
                <a:solidFill>
                  <a:srgbClr val="FF0000"/>
                </a:solidFill>
                <a:effectLst/>
                <a:latin typeface="Comic Sans MS" panose="030F0702030302020204" pitchFamily="66" charset="0"/>
              </a:rPr>
              <a:t>Reading – Read Write Inc.</a:t>
            </a:r>
          </a:p>
        </p:txBody>
      </p:sp>
      <p:sp>
        <p:nvSpPr>
          <p:cNvPr id="3" name="Text Placeholder 2"/>
          <p:cNvSpPr>
            <a:spLocks noGrp="1"/>
          </p:cNvSpPr>
          <p:nvPr>
            <p:ph type="body" idx="1"/>
          </p:nvPr>
        </p:nvSpPr>
        <p:spPr>
          <a:xfrm>
            <a:off x="604389" y="1690652"/>
            <a:ext cx="7786742" cy="4474651"/>
          </a:xfrm>
        </p:spPr>
        <p:txBody>
          <a:bodyPr>
            <a:normAutofit fontScale="25000" lnSpcReduction="20000"/>
          </a:bodyPr>
          <a:lstStyle/>
          <a:p>
            <a:pPr>
              <a:lnSpc>
                <a:spcPct val="170000"/>
              </a:lnSpc>
              <a:spcBef>
                <a:spcPts val="0"/>
              </a:spcBef>
              <a:buFont typeface="Arial" pitchFamily="34" charset="0"/>
              <a:buChar char="•"/>
            </a:pPr>
            <a:r>
              <a:rPr lang="en-GB" sz="6400" dirty="0">
                <a:solidFill>
                  <a:schemeClr val="tx1"/>
                </a:solidFill>
                <a:latin typeface="Comic Sans MS" panose="030F0702030302020204" pitchFamily="66" charset="0"/>
              </a:rPr>
              <a:t> All children take part in a RWI session every morning focusing on supporting their sound recognition, reading and writing skills. </a:t>
            </a:r>
          </a:p>
          <a:p>
            <a:pPr>
              <a:lnSpc>
                <a:spcPct val="170000"/>
              </a:lnSpc>
              <a:spcBef>
                <a:spcPts val="0"/>
              </a:spcBef>
              <a:buFont typeface="Arial" pitchFamily="34" charset="0"/>
              <a:buChar char="•"/>
            </a:pPr>
            <a:r>
              <a:rPr lang="en-GB" sz="6400" dirty="0">
                <a:solidFill>
                  <a:schemeClr val="tx1"/>
                </a:solidFill>
                <a:latin typeface="Comic Sans MS" panose="030F0702030302020204" pitchFamily="66" charset="0"/>
              </a:rPr>
              <a:t>All children will be given either a letter sounds sheet, a Ditty sheet to begin with, this then progresses as they develop their reading skills. </a:t>
            </a:r>
          </a:p>
          <a:p>
            <a:pPr>
              <a:lnSpc>
                <a:spcPct val="170000"/>
              </a:lnSpc>
              <a:spcBef>
                <a:spcPts val="0"/>
              </a:spcBef>
              <a:buFont typeface="Arial" pitchFamily="34" charset="0"/>
              <a:buChar char="•"/>
            </a:pPr>
            <a:r>
              <a:rPr lang="en-GB" sz="6400" dirty="0">
                <a:solidFill>
                  <a:schemeClr val="tx1"/>
                </a:solidFill>
                <a:latin typeface="Comic Sans MS" panose="030F0702030302020204" pitchFamily="66" charset="0"/>
              </a:rPr>
              <a:t>All reading sheets/ books and reading recordings </a:t>
            </a:r>
            <a:r>
              <a:rPr lang="en-GB" sz="6400" b="1" dirty="0">
                <a:solidFill>
                  <a:schemeClr val="tx1"/>
                </a:solidFill>
                <a:latin typeface="Comic Sans MS" panose="030F0702030302020204" pitchFamily="66" charset="0"/>
              </a:rPr>
              <a:t>MUST </a:t>
            </a:r>
            <a:r>
              <a:rPr lang="en-GB" sz="6400" dirty="0">
                <a:solidFill>
                  <a:schemeClr val="tx1"/>
                </a:solidFill>
                <a:latin typeface="Comic Sans MS" panose="030F0702030302020204" pitchFamily="66" charset="0"/>
              </a:rPr>
              <a:t>be brought to school </a:t>
            </a:r>
            <a:r>
              <a:rPr lang="en-GB" sz="6400" b="1" dirty="0">
                <a:solidFill>
                  <a:schemeClr val="tx1"/>
                </a:solidFill>
                <a:latin typeface="Comic Sans MS" panose="030F0702030302020204" pitchFamily="66" charset="0"/>
              </a:rPr>
              <a:t>every day</a:t>
            </a:r>
            <a:r>
              <a:rPr lang="en-GB" sz="6400" dirty="0">
                <a:solidFill>
                  <a:schemeClr val="tx1"/>
                </a:solidFill>
                <a:latin typeface="Comic Sans MS" panose="030F0702030302020204" pitchFamily="66" charset="0"/>
              </a:rPr>
              <a:t>, as their no set day for sheets/books to be changed. This will depend upon the group your child is in and their readiness. </a:t>
            </a:r>
          </a:p>
          <a:p>
            <a:pPr>
              <a:lnSpc>
                <a:spcPct val="170000"/>
              </a:lnSpc>
              <a:spcBef>
                <a:spcPts val="0"/>
              </a:spcBef>
              <a:buFont typeface="Arial" pitchFamily="34" charset="0"/>
              <a:buChar char="•"/>
            </a:pPr>
            <a:r>
              <a:rPr lang="en-GB" sz="6400" dirty="0">
                <a:solidFill>
                  <a:schemeClr val="tx1"/>
                </a:solidFill>
                <a:latin typeface="Comic Sans MS" panose="030F0702030302020204" pitchFamily="66" charset="0"/>
              </a:rPr>
              <a:t> To support your child at home we kindly ask for you to read at least </a:t>
            </a:r>
            <a:r>
              <a:rPr lang="en-GB" sz="6400" b="1" dirty="0">
                <a:solidFill>
                  <a:schemeClr val="tx1"/>
                </a:solidFill>
                <a:latin typeface="Comic Sans MS" panose="030F0702030302020204" pitchFamily="66" charset="0"/>
              </a:rPr>
              <a:t>3 times per week.</a:t>
            </a:r>
            <a:r>
              <a:rPr lang="en-GB" sz="6400" dirty="0">
                <a:solidFill>
                  <a:schemeClr val="tx1"/>
                </a:solidFill>
                <a:latin typeface="Comic Sans MS" panose="030F0702030302020204" pitchFamily="66" charset="0"/>
              </a:rPr>
              <a:t> In addition to this their will be an online speed sounds link which the children will be familiar with from their lesson. You can find this every</a:t>
            </a:r>
            <a:r>
              <a:rPr lang="en-GB" sz="6400" b="1" dirty="0">
                <a:solidFill>
                  <a:schemeClr val="tx1"/>
                </a:solidFill>
                <a:latin typeface="Comic Sans MS" panose="030F0702030302020204" pitchFamily="66" charset="0"/>
              </a:rPr>
              <a:t> Friday </a:t>
            </a:r>
            <a:r>
              <a:rPr lang="en-GB" sz="6400" dirty="0">
                <a:solidFill>
                  <a:schemeClr val="tx1"/>
                </a:solidFill>
                <a:latin typeface="Comic Sans MS" panose="030F0702030302020204" pitchFamily="66" charset="0"/>
              </a:rPr>
              <a:t>on class story Dojo. </a:t>
            </a:r>
          </a:p>
          <a:p>
            <a:pPr>
              <a:lnSpc>
                <a:spcPct val="170000"/>
              </a:lnSpc>
              <a:spcBef>
                <a:spcPts val="0"/>
              </a:spcBef>
              <a:buFont typeface="Arial" pitchFamily="34" charset="0"/>
              <a:buChar char="•"/>
            </a:pPr>
            <a:r>
              <a:rPr lang="en-GB" sz="6400" dirty="0">
                <a:solidFill>
                  <a:schemeClr val="tx1"/>
                </a:solidFill>
                <a:latin typeface="Comic Sans MS" panose="030F0702030302020204" pitchFamily="66" charset="0"/>
              </a:rPr>
              <a:t>For more information about RWI please visit </a:t>
            </a:r>
            <a:r>
              <a:rPr lang="en-GB" sz="5600" dirty="0">
                <a:hlinkClick r:id="rId3"/>
              </a:rPr>
              <a:t>https://www.ruthmiskin.com/parents/</a:t>
            </a:r>
            <a:r>
              <a:rPr lang="en-GB" sz="5600" dirty="0"/>
              <a:t> </a:t>
            </a:r>
            <a:endParaRPr lang="en-GB" sz="2900" dirty="0"/>
          </a:p>
        </p:txBody>
      </p:sp>
      <p:pic>
        <p:nvPicPr>
          <p:cNvPr id="4097" name="Picture 1" descr="C:\Documents and Settings\nbedford\Local Settings\Temporary Internet Files\Content.IE5\9T341O62\Sponsored_reading_03[1].jpg"/>
          <p:cNvPicPr>
            <a:picLocks noChangeAspect="1" noChangeArrowheads="1"/>
          </p:cNvPicPr>
          <p:nvPr/>
        </p:nvPicPr>
        <p:blipFill>
          <a:blip r:embed="rId4" cstate="print"/>
          <a:srcRect/>
          <a:stretch>
            <a:fillRect/>
          </a:stretch>
        </p:blipFill>
        <p:spPr bwMode="auto">
          <a:xfrm>
            <a:off x="6804248" y="188640"/>
            <a:ext cx="2093789" cy="2024716"/>
          </a:xfrm>
          <a:prstGeom prst="rect">
            <a:avLst/>
          </a:prstGeom>
          <a:noFill/>
        </p:spPr>
      </p:pic>
    </p:spTree>
    <p:extLst>
      <p:ext uri="{BB962C8B-B14F-4D97-AF65-F5344CB8AC3E}">
        <p14:creationId xmlns:p14="http://schemas.microsoft.com/office/powerpoint/2010/main" val="3124937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96A14-1BDE-4302-A486-3CE4CBAB7DC3}"/>
              </a:ext>
            </a:extLst>
          </p:cNvPr>
          <p:cNvSpPr/>
          <p:nvPr/>
        </p:nvSpPr>
        <p:spPr>
          <a:xfrm>
            <a:off x="1666544" y="353022"/>
            <a:ext cx="3470822"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5400" dirty="0">
                <a:solidFill>
                  <a:srgbClr val="000000"/>
                </a:solidFill>
                <a:effectLst>
                  <a:outerShdw dist="20323" dir="1799338">
                    <a:srgbClr val="000000"/>
                  </a:outerShdw>
                </a:effectLst>
                <a:latin typeface="Comic Sans MS" pitchFamily="66"/>
              </a:rPr>
              <a:t>Billy Bear</a:t>
            </a:r>
            <a:r>
              <a:rPr kumimoji="0" lang="en-US" sz="5400" b="0" i="0" u="none" strike="noStrike" kern="1200" cap="none" spc="0" normalizeH="0" baseline="0" noProof="0" dirty="0">
                <a:ln>
                  <a:noFill/>
                </a:ln>
                <a:solidFill>
                  <a:srgbClr val="000000"/>
                </a:solidFill>
                <a:effectLst>
                  <a:outerShdw dist="20323" dir="1799338">
                    <a:srgbClr val="000000"/>
                  </a:outerShdw>
                </a:effectLst>
                <a:uLnTx/>
                <a:uFillTx/>
                <a:latin typeface="Comic Sans MS" pitchFamily="66"/>
                <a:ea typeface="+mn-ea"/>
                <a:cs typeface="+mn-cs"/>
              </a:rPr>
              <a:t> </a:t>
            </a:r>
          </a:p>
        </p:txBody>
      </p:sp>
      <p:sp>
        <p:nvSpPr>
          <p:cNvPr id="4" name="Content Placeholder 3">
            <a:extLst>
              <a:ext uri="{FF2B5EF4-FFF2-40B4-BE49-F238E27FC236}">
                <a16:creationId xmlns:a16="http://schemas.microsoft.com/office/drawing/2014/main" id="{FBE861B7-EB90-498F-9F6A-6F68E980CF44}"/>
              </a:ext>
            </a:extLst>
          </p:cNvPr>
          <p:cNvSpPr txBox="1">
            <a:spLocks noGrp="1"/>
          </p:cNvSpPr>
          <p:nvPr>
            <p:ph idx="1"/>
          </p:nvPr>
        </p:nvSpPr>
        <p:spPr>
          <a:xfrm>
            <a:off x="323853" y="4797427"/>
            <a:ext cx="8229600" cy="1707550"/>
          </a:xfrm>
          <a:prstGeom prst="rect">
            <a:avLst/>
          </a:prstGeom>
          <a:noFill/>
          <a:ln>
            <a:noFill/>
          </a:ln>
        </p:spPr>
        <p:txBody>
          <a:bodyPr vert="horz" wrap="square" lIns="91440" tIns="45720" rIns="91440" bIns="45720" anchor="t" anchorCtr="0" compatLnSpc="1">
            <a:normAutofit/>
          </a:bodyPr>
          <a:lstStyle/>
          <a:p>
            <a:pPr marL="0" lvl="0" indent="0">
              <a:lnSpc>
                <a:spcPct val="90000"/>
              </a:lnSpc>
              <a:buNone/>
            </a:pPr>
            <a:r>
              <a:rPr lang="en-GB" dirty="0">
                <a:latin typeface="Comic Sans MS" pitchFamily="66"/>
              </a:rPr>
              <a:t>Our lovely class Bear Billy likes to join your children on a weekend. We appreciate photographs and news to share. </a:t>
            </a:r>
          </a:p>
        </p:txBody>
      </p:sp>
      <p:pic>
        <p:nvPicPr>
          <p:cNvPr id="5" name="Picture 4" descr="C:\Users\jwalker\AppData\Local\Microsoft\Windows\INetCache\Content.MSO\60AEC735.tmp">
            <a:extLst>
              <a:ext uri="{FF2B5EF4-FFF2-40B4-BE49-F238E27FC236}">
                <a16:creationId xmlns:a16="http://schemas.microsoft.com/office/drawing/2014/main" id="{B23DE5B8-F1D2-4A74-A654-19C8D1AB0E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74376" y="1556792"/>
            <a:ext cx="2125980" cy="2829560"/>
          </a:xfrm>
          <a:prstGeom prst="rect">
            <a:avLst/>
          </a:prstGeom>
          <a:noFill/>
          <a:ln>
            <a:noFill/>
          </a:ln>
        </p:spPr>
      </p:pic>
      <p:pic>
        <p:nvPicPr>
          <p:cNvPr id="6" name="Picture 5">
            <a:extLst>
              <a:ext uri="{FF2B5EF4-FFF2-40B4-BE49-F238E27FC236}">
                <a16:creationId xmlns:a16="http://schemas.microsoft.com/office/drawing/2014/main" id="{DAE0BDF4-199F-4EC2-8E2F-5A281D6548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92388"/>
            <a:ext cx="2125980" cy="2644724"/>
          </a:xfrm>
          <a:prstGeom prst="rect">
            <a:avLst/>
          </a:prstGeom>
          <a:noFill/>
          <a:ln>
            <a:noFill/>
          </a:ln>
        </p:spPr>
      </p:pic>
    </p:spTree>
    <p:extLst>
      <p:ext uri="{BB962C8B-B14F-4D97-AF65-F5344CB8AC3E}">
        <p14:creationId xmlns:p14="http://schemas.microsoft.com/office/powerpoint/2010/main" val="399254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23528" y="260648"/>
            <a:ext cx="7772400" cy="1362075"/>
          </a:xfrm>
        </p:spPr>
        <p:txBody>
          <a:bodyPr/>
          <a:lstStyle/>
          <a:p>
            <a:r>
              <a:rPr lang="en-GB" u="sng" dirty="0">
                <a:solidFill>
                  <a:srgbClr val="FF0000"/>
                </a:solidFill>
                <a:effectLst/>
                <a:latin typeface="Comic Sans MS" panose="030F0702030302020204" pitchFamily="66" charset="0"/>
              </a:rPr>
              <a:t>Library</a:t>
            </a:r>
          </a:p>
        </p:txBody>
      </p:sp>
      <p:sp>
        <p:nvSpPr>
          <p:cNvPr id="9217" name="Rectangle 1"/>
          <p:cNvSpPr>
            <a:spLocks noChangeArrowheads="1"/>
          </p:cNvSpPr>
          <p:nvPr/>
        </p:nvSpPr>
        <p:spPr bwMode="auto">
          <a:xfrm>
            <a:off x="575048" y="2276872"/>
            <a:ext cx="8568952" cy="347787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effectLst/>
                <a:latin typeface="Comic Sans MS" panose="030F0702030302020204" pitchFamily="66" charset="0"/>
              </a:rPr>
              <a:t>Reception visit the library </a:t>
            </a:r>
            <a:r>
              <a:rPr lang="en-GB" sz="3200" dirty="0">
                <a:latin typeface="Comic Sans MS" panose="030F0702030302020204" pitchFamily="66" charset="0"/>
              </a:rPr>
              <a:t>once every half term. </a:t>
            </a:r>
            <a:endParaRPr kumimoji="0" lang="en-GB" sz="3200" b="0" i="0" u="none" strike="noStrike" cap="none" normalizeH="0" baseline="0" dirty="0">
              <a:ln>
                <a:noFill/>
              </a:ln>
              <a:effectLst/>
              <a:latin typeface="Comic Sans MS" panose="030F0702030302020204"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effectLst/>
                <a:latin typeface="Comic Sans MS" panose="030F0702030302020204" pitchFamily="66" charset="0"/>
              </a:rPr>
              <a:t>During this time a story is shared with the children and they will have the opportunity to choose a book to take home.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a:ln>
                  <a:noFill/>
                </a:ln>
                <a:effectLst/>
                <a:latin typeface="Comic Sans MS" panose="030F0702030302020204" pitchFamily="66" charset="0"/>
              </a:rPr>
              <a:t>We hope you will be able to join us.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600" b="0" i="0" u="none" strike="noStrike" cap="none" normalizeH="0" baseline="0" dirty="0">
                <a:ln>
                  <a:noFill/>
                </a:ln>
                <a:solidFill>
                  <a:srgbClr val="000000"/>
                </a:solidFill>
                <a:effectLst/>
                <a:latin typeface="Comic Sans MS" pitchFamily="66" charset="0"/>
              </a:rPr>
              <a:t> </a:t>
            </a:r>
            <a:endParaRPr kumimoji="0" lang="en-GB" sz="1800" b="0" i="0" u="none" strike="noStrike" cap="none" normalizeH="0" baseline="0" dirty="0">
              <a:ln>
                <a:noFill/>
              </a:ln>
              <a:solidFill>
                <a:schemeClr val="tx1"/>
              </a:solidFill>
              <a:effectLst/>
              <a:latin typeface="Arial" pitchFamily="34" charset="0"/>
            </a:endParaRPr>
          </a:p>
        </p:txBody>
      </p:sp>
      <p:pic>
        <p:nvPicPr>
          <p:cNvPr id="9218" name="Picture 2" descr="C:\Documents and Settings\nbedford\Local Settings\Temporary Internet Files\Content.IE5\7GEUNQ5X\books%20shelf[1].png"/>
          <p:cNvPicPr>
            <a:picLocks noChangeAspect="1" noChangeArrowheads="1"/>
          </p:cNvPicPr>
          <p:nvPr/>
        </p:nvPicPr>
        <p:blipFill>
          <a:blip r:embed="rId3" cstate="print"/>
          <a:srcRect/>
          <a:stretch>
            <a:fillRect/>
          </a:stretch>
        </p:blipFill>
        <p:spPr bwMode="auto">
          <a:xfrm>
            <a:off x="5017431" y="160812"/>
            <a:ext cx="3923928" cy="1747456"/>
          </a:xfrm>
          <a:prstGeom prst="rect">
            <a:avLst/>
          </a:prstGeom>
          <a:noFill/>
        </p:spPr>
      </p:pic>
    </p:spTree>
    <p:extLst>
      <p:ext uri="{BB962C8B-B14F-4D97-AF65-F5344CB8AC3E}">
        <p14:creationId xmlns:p14="http://schemas.microsoft.com/office/powerpoint/2010/main" val="181536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528" y="692696"/>
            <a:ext cx="7772400" cy="511175"/>
          </a:xfrm>
        </p:spPr>
        <p:txBody>
          <a:bodyPr>
            <a:noAutofit/>
          </a:bodyPr>
          <a:lstStyle/>
          <a:p>
            <a:pPr eaLnBrk="1" hangingPunct="1"/>
            <a:r>
              <a:rPr lang="en-GB" altLang="en-US" sz="4400" b="1" u="sng" dirty="0">
                <a:solidFill>
                  <a:srgbClr val="FF0000"/>
                </a:solidFill>
                <a:latin typeface="Comic Sans MS" panose="030F0702030302020204" pitchFamily="66" charset="0"/>
              </a:rPr>
              <a:t>Session Times </a:t>
            </a:r>
            <a:endParaRPr lang="en-GB" altLang="en-US" sz="3200" b="1" u="sng" dirty="0">
              <a:solidFill>
                <a:srgbClr val="FF0000"/>
              </a:solidFill>
              <a:latin typeface="Comic Sans MS" panose="030F0702030302020204" pitchFamily="66" charset="0"/>
            </a:endParaRPr>
          </a:p>
        </p:txBody>
      </p:sp>
      <p:sp>
        <p:nvSpPr>
          <p:cNvPr id="20483" name="Rectangle 3"/>
          <p:cNvSpPr>
            <a:spLocks noGrp="1" noChangeArrowheads="1"/>
          </p:cNvSpPr>
          <p:nvPr>
            <p:ph type="body" idx="4294967295"/>
          </p:nvPr>
        </p:nvSpPr>
        <p:spPr>
          <a:xfrm>
            <a:off x="215946" y="1556792"/>
            <a:ext cx="8748542" cy="4824536"/>
          </a:xfrm>
        </p:spPr>
        <p:txBody>
          <a:bodyPr>
            <a:normAutofit fontScale="62500" lnSpcReduction="20000"/>
          </a:bodyPr>
          <a:lstStyle/>
          <a:p>
            <a:pPr eaLnBrk="1" hangingPunct="1">
              <a:buFontTx/>
              <a:buNone/>
              <a:defRPr/>
            </a:pPr>
            <a:r>
              <a:rPr lang="en-GB" altLang="en-US" sz="2200" dirty="0">
                <a:latin typeface="Comic Sans MS" panose="030F0702030302020204" pitchFamily="66" charset="0"/>
              </a:rPr>
              <a:t>  </a:t>
            </a:r>
            <a:r>
              <a:rPr lang="en-GB" altLang="en-US" sz="3100" dirty="0">
                <a:latin typeface="Comic Sans MS" panose="030F0702030302020204" pitchFamily="66" charset="0"/>
              </a:rPr>
              <a:t>Reception sessions are 8.50am -3.20pm.</a:t>
            </a:r>
          </a:p>
          <a:p>
            <a:pPr eaLnBrk="1" hangingPunct="1">
              <a:buFontTx/>
              <a:buNone/>
              <a:defRPr/>
            </a:pPr>
            <a:r>
              <a:rPr lang="en-GB" altLang="en-US" sz="3100" dirty="0">
                <a:latin typeface="Comic Sans MS" panose="030F0702030302020204" pitchFamily="66" charset="0"/>
              </a:rPr>
              <a:t> </a:t>
            </a:r>
          </a:p>
          <a:p>
            <a:pPr eaLnBrk="1" hangingPunct="1">
              <a:buFontTx/>
              <a:buNone/>
              <a:defRPr/>
            </a:pPr>
            <a:r>
              <a:rPr lang="en-GB" altLang="en-US" sz="3100" dirty="0">
                <a:latin typeface="Comic Sans MS" panose="030F0702030302020204" pitchFamily="66" charset="0"/>
              </a:rPr>
              <a:t>  Children come into Reception independently, complete self registration tasks, join in with wake up shake ups and settle ready for the register and RWI. </a:t>
            </a:r>
          </a:p>
          <a:p>
            <a:pPr eaLnBrk="1" hangingPunct="1">
              <a:buFontTx/>
              <a:buNone/>
              <a:defRPr/>
            </a:pPr>
            <a:endParaRPr lang="en-GB" altLang="en-US" sz="3100" u="sng" dirty="0">
              <a:latin typeface="Comic Sans MS" panose="030F0702030302020204" pitchFamily="66" charset="0"/>
            </a:endParaRPr>
          </a:p>
          <a:p>
            <a:pPr eaLnBrk="1" hangingPunct="1">
              <a:buFontTx/>
              <a:buNone/>
              <a:defRPr/>
            </a:pPr>
            <a:r>
              <a:rPr lang="en-US" altLang="en-US" sz="3100" u="sng" dirty="0">
                <a:latin typeface="Comic Sans MS" panose="030F0702030302020204" pitchFamily="66" charset="0"/>
              </a:rPr>
              <a:t>Collection Arrangement</a:t>
            </a:r>
          </a:p>
          <a:p>
            <a:pPr eaLnBrk="1" hangingPunct="1">
              <a:defRPr/>
            </a:pPr>
            <a:r>
              <a:rPr lang="en-US" altLang="en-US" sz="3100" dirty="0">
                <a:latin typeface="Comic Sans MS" panose="030F0702030302020204" pitchFamily="66" charset="0"/>
              </a:rPr>
              <a:t>We appreciate if you could drop off and pick up as promptly as possible and ask that you do not enter the classroom. If you arrive late, children will need to be dropped off/collected from the main office door. </a:t>
            </a:r>
          </a:p>
          <a:p>
            <a:pPr eaLnBrk="1" hangingPunct="1">
              <a:defRPr/>
            </a:pPr>
            <a:endParaRPr lang="en-US" altLang="en-US" sz="3100" dirty="0">
              <a:latin typeface="Comic Sans MS" panose="030F0702030302020204" pitchFamily="66" charset="0"/>
            </a:endParaRPr>
          </a:p>
          <a:p>
            <a:pPr eaLnBrk="1" hangingPunct="1">
              <a:defRPr/>
            </a:pPr>
            <a:r>
              <a:rPr lang="en-US" altLang="en-US" sz="3100" dirty="0">
                <a:latin typeface="Comic Sans MS" panose="030F0702030302020204" pitchFamily="66" charset="0"/>
              </a:rPr>
              <a:t>At the end of the session we will only allow your child to be collected by people that you have </a:t>
            </a:r>
            <a:r>
              <a:rPr lang="en-US" altLang="en-US" sz="3100" dirty="0" err="1">
                <a:latin typeface="Comic Sans MS" panose="030F0702030302020204" pitchFamily="66" charset="0"/>
              </a:rPr>
              <a:t>authorised</a:t>
            </a:r>
            <a:r>
              <a:rPr lang="en-US" altLang="en-US" sz="3100" dirty="0">
                <a:latin typeface="Comic Sans MS" panose="030F0702030302020204" pitchFamily="66" charset="0"/>
              </a:rPr>
              <a:t> to do so (password)</a:t>
            </a:r>
          </a:p>
          <a:p>
            <a:pPr eaLnBrk="1" hangingPunct="1">
              <a:defRPr/>
            </a:pPr>
            <a:endParaRPr lang="en-US" altLang="en-US" sz="3100" dirty="0">
              <a:latin typeface="Comic Sans MS" panose="030F0702030302020204" pitchFamily="66" charset="0"/>
            </a:endParaRPr>
          </a:p>
          <a:p>
            <a:pPr eaLnBrk="1" hangingPunct="1">
              <a:defRPr/>
            </a:pPr>
            <a:r>
              <a:rPr lang="en-US" altLang="en-US" sz="3100" dirty="0">
                <a:latin typeface="Comic Sans MS" panose="030F0702030302020204" pitchFamily="66" charset="0"/>
              </a:rPr>
              <a:t>Please make sure we are notified of any changes.</a:t>
            </a:r>
            <a:endParaRPr lang="en-GB" altLang="en-US" sz="3100" dirty="0">
              <a:latin typeface="Comic Sans MS" panose="030F0702030302020204" pitchFamily="66" charset="0"/>
            </a:endParaRPr>
          </a:p>
        </p:txBody>
      </p:sp>
      <p:pic>
        <p:nvPicPr>
          <p:cNvPr id="27652" name="Picture 4" descr="pe01644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5327650"/>
            <a:ext cx="19081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16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11560" y="692696"/>
            <a:ext cx="8229600" cy="1143000"/>
          </a:xfrm>
        </p:spPr>
        <p:txBody>
          <a:bodyPr>
            <a:normAutofit/>
          </a:bodyPr>
          <a:lstStyle/>
          <a:p>
            <a:r>
              <a:rPr lang="en-GB" altLang="en-US" sz="4400" b="1" u="sng" dirty="0">
                <a:solidFill>
                  <a:srgbClr val="FF0000"/>
                </a:solidFill>
                <a:latin typeface="Comic Sans MS" panose="030F0702030302020204" pitchFamily="66" charset="0"/>
              </a:rPr>
              <a:t>Attendance</a:t>
            </a:r>
          </a:p>
        </p:txBody>
      </p:sp>
      <p:sp>
        <p:nvSpPr>
          <p:cNvPr id="3" name="Content Placeholder 2"/>
          <p:cNvSpPr>
            <a:spLocks noGrp="1"/>
          </p:cNvSpPr>
          <p:nvPr>
            <p:ph idx="1"/>
          </p:nvPr>
        </p:nvSpPr>
        <p:spPr>
          <a:xfrm>
            <a:off x="395536" y="2204864"/>
            <a:ext cx="8229600" cy="3473450"/>
          </a:xfrm>
        </p:spPr>
        <p:txBody>
          <a:bodyPr>
            <a:normAutofit fontScale="70000" lnSpcReduction="20000"/>
          </a:bodyPr>
          <a:lstStyle/>
          <a:p>
            <a:pPr>
              <a:defRPr/>
            </a:pPr>
            <a:r>
              <a:rPr lang="en-GB" sz="2600" dirty="0">
                <a:latin typeface="Comic Sans MS" panose="030F0702030302020204" pitchFamily="66" charset="0"/>
              </a:rPr>
              <a:t>It is important that children attend school</a:t>
            </a:r>
          </a:p>
          <a:p>
            <a:pPr marL="109728" indent="0">
              <a:buNone/>
              <a:defRPr/>
            </a:pPr>
            <a:r>
              <a:rPr lang="en-GB" sz="2600" dirty="0">
                <a:latin typeface="Comic Sans MS" panose="030F0702030302020204" pitchFamily="66" charset="0"/>
              </a:rPr>
              <a:t>    everyday to avoid lost learning.</a:t>
            </a:r>
          </a:p>
          <a:p>
            <a:pPr>
              <a:defRPr/>
            </a:pPr>
            <a:endParaRPr lang="en-GB" sz="2600" dirty="0">
              <a:latin typeface="Comic Sans MS" panose="030F0702030302020204" pitchFamily="66" charset="0"/>
            </a:endParaRPr>
          </a:p>
          <a:p>
            <a:pPr>
              <a:defRPr/>
            </a:pPr>
            <a:r>
              <a:rPr lang="en-GB" sz="2600" dirty="0">
                <a:latin typeface="Comic Sans MS" panose="030F0702030302020204" pitchFamily="66" charset="0"/>
              </a:rPr>
              <a:t>Holidays are not authorised during term </a:t>
            </a:r>
          </a:p>
          <a:p>
            <a:pPr marL="109728" indent="0">
              <a:buNone/>
              <a:defRPr/>
            </a:pPr>
            <a:r>
              <a:rPr lang="en-GB" sz="2600" dirty="0">
                <a:latin typeface="Comic Sans MS" panose="030F0702030302020204" pitchFamily="66" charset="0"/>
              </a:rPr>
              <a:t>   time.</a:t>
            </a:r>
          </a:p>
          <a:p>
            <a:pPr>
              <a:defRPr/>
            </a:pPr>
            <a:endParaRPr lang="en-GB" sz="2600" dirty="0">
              <a:latin typeface="Comic Sans MS" panose="030F0702030302020204" pitchFamily="66" charset="0"/>
            </a:endParaRPr>
          </a:p>
          <a:p>
            <a:pPr>
              <a:defRPr/>
            </a:pPr>
            <a:r>
              <a:rPr lang="en-GB" sz="2600" dirty="0">
                <a:latin typeface="Comic Sans MS" panose="030F0702030302020204" pitchFamily="66" charset="0"/>
              </a:rPr>
              <a:t>If 5 consecutive days are missed, you will be required to attend a meeting with the headteacher. </a:t>
            </a:r>
          </a:p>
          <a:p>
            <a:pPr>
              <a:defRPr/>
            </a:pPr>
            <a:endParaRPr lang="en-GB" sz="2600" dirty="0">
              <a:latin typeface="Comic Sans MS" panose="030F0702030302020204" pitchFamily="66" charset="0"/>
            </a:endParaRPr>
          </a:p>
          <a:p>
            <a:pPr>
              <a:defRPr/>
            </a:pPr>
            <a:r>
              <a:rPr lang="en-GB" sz="2600" dirty="0">
                <a:latin typeface="Comic Sans MS" panose="030F0702030302020204" pitchFamily="66" charset="0"/>
              </a:rPr>
              <a:t>It is really important that you contact us using the school number (01977 615080) if your child is unable to attend a session. Please ring before the session starts. If we do not hear from you a member of the team will contact you to ask for a reason for absence. </a:t>
            </a:r>
          </a:p>
          <a:p>
            <a:pPr>
              <a:defRPr/>
            </a:pPr>
            <a:endParaRPr lang="en-GB" sz="2600" dirty="0">
              <a:latin typeface="Comic Sans MS" panose="030F0702030302020204" pitchFamily="66" charset="0"/>
            </a:endParaRPr>
          </a:p>
          <a:p>
            <a:pPr>
              <a:defRPr/>
            </a:pPr>
            <a:endParaRPr lang="en-GB" sz="2600" dirty="0">
              <a:latin typeface="Comic Sans MS" panose="030F0702030302020204" pitchFamily="66" charset="0"/>
            </a:endParaRPr>
          </a:p>
          <a:p>
            <a:pPr>
              <a:defRPr/>
            </a:pPr>
            <a:endParaRPr lang="en-GB" sz="2600" dirty="0">
              <a:latin typeface="Comic Sans MS" panose="030F0702030302020204" pitchFamily="66" charset="0"/>
            </a:endParaRPr>
          </a:p>
          <a:p>
            <a:pPr marL="0" indent="0">
              <a:buFontTx/>
              <a:buNone/>
              <a:defRPr/>
            </a:pPr>
            <a:endParaRPr lang="en-GB" dirty="0"/>
          </a:p>
        </p:txBody>
      </p:sp>
      <p:pic>
        <p:nvPicPr>
          <p:cNvPr id="29700" name="Picture 3" descr="attendance"/>
          <p:cNvPicPr>
            <a:picLocks noChangeAspect="1" noChangeArrowheads="1"/>
          </p:cNvPicPr>
          <p:nvPr/>
        </p:nvPicPr>
        <p:blipFill>
          <a:blip r:embed="rId2">
            <a:extLst>
              <a:ext uri="{28A0092B-C50C-407E-A947-70E740481C1C}">
                <a14:useLocalDpi xmlns:a14="http://schemas.microsoft.com/office/drawing/2010/main" val="0"/>
              </a:ext>
            </a:extLst>
          </a:blip>
          <a:srcRect l="4692" t="10110" r="4771" b="14476"/>
          <a:stretch>
            <a:fillRect/>
          </a:stretch>
        </p:blipFill>
        <p:spPr bwMode="auto">
          <a:xfrm>
            <a:off x="5508104" y="881844"/>
            <a:ext cx="3635896" cy="2619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Tree>
    <p:extLst>
      <p:ext uri="{BB962C8B-B14F-4D97-AF65-F5344CB8AC3E}">
        <p14:creationId xmlns:p14="http://schemas.microsoft.com/office/powerpoint/2010/main" val="2459885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62999" y="72737"/>
            <a:ext cx="5127625" cy="1371600"/>
          </a:xfrm>
        </p:spPr>
        <p:txBody>
          <a:bodyPr/>
          <a:lstStyle/>
          <a:p>
            <a:pPr eaLnBrk="1" hangingPunct="1">
              <a:defRPr/>
            </a:pPr>
            <a:r>
              <a:rPr lang="en-GB" sz="4800" b="1" u="sng" dirty="0">
                <a:solidFill>
                  <a:srgbClr val="FF0000"/>
                </a:solidFill>
                <a:latin typeface="Comic Sans MS" pitchFamily="66" charset="0"/>
              </a:rPr>
              <a:t>Morning Club </a:t>
            </a:r>
          </a:p>
        </p:txBody>
      </p:sp>
      <p:sp>
        <p:nvSpPr>
          <p:cNvPr id="11267" name="Rectangle 3"/>
          <p:cNvSpPr>
            <a:spLocks noGrp="1" noChangeArrowheads="1"/>
          </p:cNvSpPr>
          <p:nvPr>
            <p:ph type="body" idx="1"/>
          </p:nvPr>
        </p:nvSpPr>
        <p:spPr>
          <a:xfrm>
            <a:off x="0" y="1484313"/>
            <a:ext cx="9144000" cy="4627562"/>
          </a:xfrm>
        </p:spPr>
        <p:txBody>
          <a:bodyPr>
            <a:normAutofit fontScale="92500" lnSpcReduction="20000"/>
          </a:bodyPr>
          <a:lstStyle/>
          <a:p>
            <a:r>
              <a:rPr lang="en-GB" altLang="en-US" sz="2400" dirty="0">
                <a:latin typeface="Comic Sans MS" panose="030F0702030302020204" pitchFamily="66" charset="0"/>
              </a:rPr>
              <a:t>Morning club runs from 7:45am every morning and is available for all children in reception.</a:t>
            </a:r>
          </a:p>
          <a:p>
            <a:r>
              <a:rPr lang="en-GB" altLang="en-US" sz="2400" dirty="0">
                <a:latin typeface="Comic Sans MS" panose="030F0702030302020204" pitchFamily="66" charset="0"/>
              </a:rPr>
              <a:t>Drop off is at the family learning room at the side of the main entrance to school. </a:t>
            </a:r>
          </a:p>
          <a:p>
            <a:r>
              <a:rPr lang="en-GB" altLang="en-US" sz="2400" dirty="0">
                <a:latin typeface="Comic Sans MS" panose="030F0702030302020204" pitchFamily="66" charset="0"/>
              </a:rPr>
              <a:t>Places can be booked through the school portal </a:t>
            </a:r>
            <a:r>
              <a:rPr lang="en-GB" altLang="en-US" sz="2400" dirty="0" err="1">
                <a:latin typeface="Comic Sans MS" panose="030F0702030302020204" pitchFamily="66" charset="0"/>
              </a:rPr>
              <a:t>scopay</a:t>
            </a:r>
            <a:r>
              <a:rPr lang="en-GB" altLang="en-US" sz="2400" dirty="0">
                <a:latin typeface="Comic Sans MS" panose="030F0702030302020204" pitchFamily="66" charset="0"/>
              </a:rPr>
              <a:t> (you will be set up on this system and sent a link to book when your child begins reception class).</a:t>
            </a:r>
          </a:p>
          <a:p>
            <a:r>
              <a:rPr lang="en-GB" altLang="en-US" sz="2400" dirty="0">
                <a:latin typeface="Comic Sans MS" panose="030F0702030302020204" pitchFamily="66" charset="0"/>
              </a:rPr>
              <a:t>Cost is at </a:t>
            </a:r>
            <a:r>
              <a:rPr lang="en-GB" altLang="en-US" sz="2400" dirty="0">
                <a:solidFill>
                  <a:srgbClr val="FF0000"/>
                </a:solidFill>
                <a:latin typeface="Comic Sans MS" panose="030F0702030302020204" pitchFamily="66" charset="0"/>
              </a:rPr>
              <a:t>£3 </a:t>
            </a:r>
            <a:r>
              <a:rPr lang="en-GB" altLang="en-US" sz="2400" dirty="0">
                <a:latin typeface="Comic Sans MS" panose="030F0702030302020204" pitchFamily="66" charset="0"/>
              </a:rPr>
              <a:t>per session (free for children eligible for pupil premium free school meals).</a:t>
            </a:r>
          </a:p>
          <a:p>
            <a:r>
              <a:rPr lang="en-GB" altLang="en-US" sz="2400" dirty="0">
                <a:latin typeface="Comic Sans MS" panose="030F0702030302020204" pitchFamily="66" charset="0"/>
              </a:rPr>
              <a:t>Children are offered breakfast including cereal and toast and milk or water.</a:t>
            </a:r>
          </a:p>
          <a:p>
            <a:r>
              <a:rPr lang="en-GB" altLang="en-US" sz="2400" dirty="0">
                <a:latin typeface="Comic Sans MS" panose="030F0702030302020204" pitchFamily="66" charset="0"/>
              </a:rPr>
              <a:t>Children are provided with games and other activities such as dance and music.</a:t>
            </a:r>
          </a:p>
          <a:p>
            <a:r>
              <a:rPr lang="en-GB" altLang="en-US" sz="2400" dirty="0">
                <a:latin typeface="Comic Sans MS" panose="030F0702030302020204" pitchFamily="66" charset="0"/>
              </a:rPr>
              <a:t>Children are then brought down to classrooms ready for the register. </a:t>
            </a:r>
          </a:p>
          <a:p>
            <a:endParaRPr lang="en-GB" altLang="en-US" sz="2400" dirty="0">
              <a:latin typeface="Comic Sans MS" panose="030F0702030302020204" pitchFamily="66" charset="0"/>
            </a:endParaRPr>
          </a:p>
        </p:txBody>
      </p:sp>
      <p:pic>
        <p:nvPicPr>
          <p:cNvPr id="1026" name="Picture 2" descr="Breakfast clip art borders free clipart images | Breakfast clipart, Free clip  art, Clip art">
            <a:extLst>
              <a:ext uri="{FF2B5EF4-FFF2-40B4-BE49-F238E27FC236}">
                <a16:creationId xmlns:a16="http://schemas.microsoft.com/office/drawing/2014/main" id="{FC0EFA78-52C0-4138-BCCE-66F2EF14FC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5512772"/>
            <a:ext cx="1492399" cy="123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14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5511-719D-43F6-9EEB-D22F26A791F1}"/>
              </a:ext>
            </a:extLst>
          </p:cNvPr>
          <p:cNvSpPr>
            <a:spLocks noGrp="1"/>
          </p:cNvSpPr>
          <p:nvPr>
            <p:ph type="title"/>
          </p:nvPr>
        </p:nvSpPr>
        <p:spPr/>
        <p:txBody>
          <a:bodyPr/>
          <a:lstStyle/>
          <a:p>
            <a:r>
              <a:rPr lang="en-GB" b="1" u="sng" dirty="0">
                <a:solidFill>
                  <a:srgbClr val="FF0000"/>
                </a:solidFill>
              </a:rPr>
              <a:t>A little extra . . .</a:t>
            </a:r>
            <a:endParaRPr lang="en-GB" u="sng" dirty="0"/>
          </a:p>
        </p:txBody>
      </p:sp>
      <p:sp>
        <p:nvSpPr>
          <p:cNvPr id="3" name="Content Placeholder 2">
            <a:extLst>
              <a:ext uri="{FF2B5EF4-FFF2-40B4-BE49-F238E27FC236}">
                <a16:creationId xmlns:a16="http://schemas.microsoft.com/office/drawing/2014/main" id="{3FAA0F6A-5551-4ADF-9AD0-7DD53DD0BF36}"/>
              </a:ext>
            </a:extLst>
          </p:cNvPr>
          <p:cNvSpPr>
            <a:spLocks noGrp="1"/>
          </p:cNvSpPr>
          <p:nvPr>
            <p:ph idx="1"/>
          </p:nvPr>
        </p:nvSpPr>
        <p:spPr>
          <a:xfrm>
            <a:off x="157187" y="2249424"/>
            <a:ext cx="8229600" cy="4325112"/>
          </a:xfrm>
        </p:spPr>
        <p:txBody>
          <a:bodyPr/>
          <a:lstStyle/>
          <a:p>
            <a:pPr marL="109728" indent="0">
              <a:buNone/>
            </a:pPr>
            <a:endParaRPr lang="en-GB" dirty="0">
              <a:latin typeface="+mj-lt"/>
            </a:endParaRPr>
          </a:p>
          <a:p>
            <a:r>
              <a:rPr lang="en-GB" dirty="0">
                <a:latin typeface="+mj-lt"/>
              </a:rPr>
              <a:t>A variety of after school clubs will be offered, these are in 10 week blocks and cost £20. These finish at 4:30pm and you will collect your child from the main office reception. </a:t>
            </a:r>
          </a:p>
          <a:p>
            <a:r>
              <a:rPr lang="en-GB" dirty="0">
                <a:latin typeface="+mj-lt"/>
              </a:rPr>
              <a:t>These can be booked via our </a:t>
            </a:r>
            <a:r>
              <a:rPr lang="en-GB" dirty="0" err="1">
                <a:latin typeface="+mj-lt"/>
              </a:rPr>
              <a:t>sopay</a:t>
            </a:r>
            <a:r>
              <a:rPr lang="en-GB" dirty="0">
                <a:latin typeface="+mj-lt"/>
              </a:rPr>
              <a:t> app. </a:t>
            </a:r>
          </a:p>
        </p:txBody>
      </p:sp>
      <p:pic>
        <p:nvPicPr>
          <p:cNvPr id="1026" name="Picture 2" descr="After School Clubs: Reading &amp; Poster Project – Tim's Free English Lesson  Plans">
            <a:extLst>
              <a:ext uri="{FF2B5EF4-FFF2-40B4-BE49-F238E27FC236}">
                <a16:creationId xmlns:a16="http://schemas.microsoft.com/office/drawing/2014/main" id="{76BF6117-C3F1-433F-963C-D5EB5C9F5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013176"/>
            <a:ext cx="3300388" cy="115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9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869725"/>
            <a:ext cx="8229600" cy="1066800"/>
          </a:xfrm>
          <a:solidFill>
            <a:schemeClr val="bg1"/>
          </a:solidFill>
        </p:spPr>
        <p:txBody>
          <a:bodyPr>
            <a:normAutofit/>
          </a:bodyPr>
          <a:lstStyle/>
          <a:p>
            <a:r>
              <a:rPr lang="en-GB" sz="4800" b="1" u="sng" dirty="0">
                <a:ln>
                  <a:solidFill>
                    <a:schemeClr val="accent2">
                      <a:shade val="90000"/>
                      <a:satMod val="150000"/>
                    </a:schemeClr>
                  </a:solidFill>
                </a:ln>
                <a:solidFill>
                  <a:srgbClr val="FF0000"/>
                </a:solidFill>
                <a:latin typeface="Comic Sans MS" panose="030F0702030302020204" pitchFamily="66" charset="0"/>
              </a:rPr>
              <a:t>School meals</a:t>
            </a:r>
          </a:p>
        </p:txBody>
      </p:sp>
      <p:sp>
        <p:nvSpPr>
          <p:cNvPr id="5" name="Content Placeholder 4"/>
          <p:cNvSpPr>
            <a:spLocks noGrp="1"/>
          </p:cNvSpPr>
          <p:nvPr>
            <p:ph idx="1"/>
          </p:nvPr>
        </p:nvSpPr>
        <p:spPr>
          <a:xfrm>
            <a:off x="457200" y="2060848"/>
            <a:ext cx="8229600" cy="4325112"/>
          </a:xfrm>
        </p:spPr>
        <p:txBody>
          <a:bodyPr>
            <a:normAutofit/>
          </a:bodyPr>
          <a:lstStyle/>
          <a:p>
            <a:r>
              <a:rPr lang="en-GB" dirty="0">
                <a:latin typeface="Comic Sans MS" panose="030F0702030302020204" pitchFamily="66" charset="0"/>
              </a:rPr>
              <a:t>All children are entitled to free school meals however, you are more than welcome to bring a packed lunch. No nuts, sweets or glass please. </a:t>
            </a:r>
          </a:p>
          <a:p>
            <a:endParaRPr lang="en-GB" dirty="0">
              <a:latin typeface="Comic Sans MS" panose="030F0702030302020204" pitchFamily="66" charset="0"/>
            </a:endParaRPr>
          </a:p>
          <a:p>
            <a:r>
              <a:rPr lang="en-GB" dirty="0">
                <a:latin typeface="Comic Sans MS" panose="030F0702030302020204" pitchFamily="66" charset="0"/>
              </a:rPr>
              <a:t>School meals must be booked in advance at home with your child using a link which will be shared with you, as soon as it is set up.  </a:t>
            </a:r>
          </a:p>
        </p:txBody>
      </p:sp>
      <p:pic>
        <p:nvPicPr>
          <p:cNvPr id="2" name="Picture 1"/>
          <p:cNvPicPr>
            <a:picLocks noChangeAspect="1"/>
          </p:cNvPicPr>
          <p:nvPr/>
        </p:nvPicPr>
        <p:blipFill rotWithShape="1">
          <a:blip r:embed="rId2"/>
          <a:srcRect l="37848" t="19790" r="39146" b="61740"/>
          <a:stretch/>
        </p:blipFill>
        <p:spPr>
          <a:xfrm>
            <a:off x="5652120" y="528868"/>
            <a:ext cx="3392241" cy="1531980"/>
          </a:xfrm>
          <a:prstGeom prst="rect">
            <a:avLst/>
          </a:prstGeom>
        </p:spPr>
      </p:pic>
    </p:spTree>
    <p:extLst>
      <p:ext uri="{BB962C8B-B14F-4D97-AF65-F5344CB8AC3E}">
        <p14:creationId xmlns:p14="http://schemas.microsoft.com/office/powerpoint/2010/main" val="176208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11560" y="566370"/>
            <a:ext cx="8229600" cy="1066800"/>
          </a:xfrm>
        </p:spPr>
        <p:txBody>
          <a:bodyPr/>
          <a:lstStyle/>
          <a:p>
            <a:r>
              <a:rPr lang="en-GB" altLang="en-US" dirty="0">
                <a:latin typeface="Comic Sans MS" panose="030F0702030302020204" pitchFamily="66" charset="0"/>
              </a:rPr>
              <a:t>Mental Health and Well-being</a:t>
            </a:r>
          </a:p>
        </p:txBody>
      </p:sp>
      <p:sp>
        <p:nvSpPr>
          <p:cNvPr id="3" name="Content Placeholder 2"/>
          <p:cNvSpPr>
            <a:spLocks noGrp="1"/>
          </p:cNvSpPr>
          <p:nvPr>
            <p:ph idx="1"/>
          </p:nvPr>
        </p:nvSpPr>
        <p:spPr>
          <a:xfrm>
            <a:off x="250825" y="1600200"/>
            <a:ext cx="8435975" cy="4997450"/>
          </a:xfrm>
        </p:spPr>
        <p:txBody>
          <a:bodyPr/>
          <a:lstStyle/>
          <a:p>
            <a:pPr>
              <a:defRPr/>
            </a:pPr>
            <a:r>
              <a:rPr lang="en-GB" sz="2400" dirty="0">
                <a:latin typeface="Comic Sans MS" panose="030F0702030302020204" pitchFamily="66" charset="0"/>
              </a:rPr>
              <a:t>The school worked in partnership with Leeds Beckett University towards the Mental Health and Well Being Award.  </a:t>
            </a:r>
          </a:p>
          <a:p>
            <a:pPr>
              <a:defRPr/>
            </a:pPr>
            <a:r>
              <a:rPr lang="en-GB" sz="2400" dirty="0">
                <a:latin typeface="Comic Sans MS" panose="030F0702030302020204" pitchFamily="66" charset="0"/>
              </a:rPr>
              <a:t>As part of the work we looked at improving the provision for students across school.  Please follow the link below, which outlines how we embed Mental Health and Well Being throughout the curriculum, as well as the additional support we will offer for any children who may need it.  </a:t>
            </a:r>
          </a:p>
          <a:p>
            <a:pPr marL="0" indent="0">
              <a:buFontTx/>
              <a:buNone/>
              <a:defRPr/>
            </a:pPr>
            <a:r>
              <a:rPr lang="en-GB" dirty="0">
                <a:hlinkClick r:id="rId2"/>
              </a:rPr>
              <a:t>Mental Health &amp; Wellbeing - Primary School - Grove Lea Primary School (ipmat.co.uk)</a:t>
            </a:r>
            <a:endParaRPr lang="en-GB" dirty="0"/>
          </a:p>
          <a:p>
            <a:pPr marL="0" indent="0">
              <a:buFontTx/>
              <a:buNone/>
              <a:defRPr/>
            </a:pPr>
            <a:endParaRPr lang="en-GB" dirty="0">
              <a:latin typeface="Calibri" panose="020F0502020204030204" pitchFamily="34" charset="0"/>
              <a:hlinkClick r:id="rId3"/>
            </a:endParaRPr>
          </a:p>
          <a:p>
            <a:pPr marL="0" indent="0">
              <a:buFontTx/>
              <a:buNone/>
              <a:defRPr/>
            </a:pPr>
            <a:endParaRPr lang="en-GB" dirty="0">
              <a:latin typeface="Calibri" panose="020F0502020204030204" pitchFamily="34" charset="0"/>
              <a:hlinkClick r:id="rId3"/>
            </a:endParaRPr>
          </a:p>
          <a:p>
            <a:pPr marL="0" indent="0">
              <a:buFontTx/>
              <a:buNone/>
              <a:defRPr/>
            </a:pPr>
            <a:endParaRPr lang="en-GB" dirty="0">
              <a:latin typeface="Calibri" panose="020F0502020204030204" pitchFamily="34" charset="0"/>
              <a:hlinkClick r:id="rId3"/>
            </a:endParaRPr>
          </a:p>
          <a:p>
            <a:pPr marL="0" indent="0">
              <a:buFontTx/>
              <a:buNone/>
              <a:defRPr/>
            </a:pPr>
            <a:endParaRPr lang="en-GB" dirty="0"/>
          </a:p>
        </p:txBody>
      </p:sp>
      <p:pic>
        <p:nvPicPr>
          <p:cNvPr id="8196" name="Picture 3"/>
          <p:cNvPicPr>
            <a:picLocks noChangeAspect="1" noChangeArrowheads="1"/>
          </p:cNvPicPr>
          <p:nvPr/>
        </p:nvPicPr>
        <p:blipFill>
          <a:blip r:embed="rId4">
            <a:extLst>
              <a:ext uri="{28A0092B-C50C-407E-A947-70E740481C1C}">
                <a14:useLocalDpi xmlns:a14="http://schemas.microsoft.com/office/drawing/2010/main" val="0"/>
              </a:ext>
            </a:extLst>
          </a:blip>
          <a:srcRect l="48924" t="37671" r="36584" b="35564"/>
          <a:stretch>
            <a:fillRect/>
          </a:stretch>
        </p:blipFill>
        <p:spPr bwMode="auto">
          <a:xfrm>
            <a:off x="7667625" y="5403850"/>
            <a:ext cx="142398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9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D3E782-A3FF-4AA4-B529-DD8261FD4978}"/>
              </a:ext>
            </a:extLst>
          </p:cNvPr>
          <p:cNvSpPr txBox="1">
            <a:spLocks noGrp="1"/>
          </p:cNvSpPr>
          <p:nvPr>
            <p:ph type="title"/>
          </p:nvPr>
        </p:nvSpPr>
        <p:spPr>
          <a:xfrm>
            <a:off x="1143000" y="0"/>
            <a:ext cx="7772400" cy="1143000"/>
          </a:xfrm>
          <a:prstGeom prst="rect">
            <a:avLst/>
          </a:prstGeom>
          <a:noFill/>
          <a:ln>
            <a:noFill/>
          </a:ln>
        </p:spPr>
        <p:txBody>
          <a:bodyPr vert="horz" wrap="square" lIns="91440" tIns="45720" rIns="91440" bIns="45720" anchor="ctr" anchorCtr="0" compatLnSpc="1">
            <a:normAutofit/>
          </a:bodyPr>
          <a:lstStyle/>
          <a:p>
            <a:pPr lvl="0"/>
            <a:r>
              <a:rPr lang="en-GB" sz="3600" b="1" u="sng">
                <a:solidFill>
                  <a:srgbClr val="000000"/>
                </a:solidFill>
                <a:latin typeface="Comic Sans MS" pitchFamily="66"/>
              </a:rPr>
              <a:t>School Uniform</a:t>
            </a:r>
          </a:p>
        </p:txBody>
      </p:sp>
      <p:sp>
        <p:nvSpPr>
          <p:cNvPr id="3" name="Rectangle 3">
            <a:extLst>
              <a:ext uri="{FF2B5EF4-FFF2-40B4-BE49-F238E27FC236}">
                <a16:creationId xmlns:a16="http://schemas.microsoft.com/office/drawing/2014/main" id="{CCAE56B4-BD8B-4A7F-86B3-C46A53C7CAF7}"/>
              </a:ext>
            </a:extLst>
          </p:cNvPr>
          <p:cNvSpPr txBox="1">
            <a:spLocks noGrp="1"/>
          </p:cNvSpPr>
          <p:nvPr>
            <p:ph idx="1"/>
          </p:nvPr>
        </p:nvSpPr>
        <p:spPr>
          <a:xfrm>
            <a:off x="0" y="908054"/>
            <a:ext cx="8999533" cy="5833314"/>
          </a:xfrm>
          <a:prstGeom prst="rect">
            <a:avLst/>
          </a:prstGeom>
          <a:noFill/>
          <a:ln>
            <a:noFill/>
          </a:ln>
        </p:spPr>
        <p:txBody>
          <a:bodyPr vert="horz" wrap="square" lIns="91440" tIns="45720" rIns="91440" bIns="45720" anchor="t" anchorCtr="0" compatLnSpc="1">
            <a:normAutofit/>
          </a:bodyPr>
          <a:lstStyle/>
          <a:p>
            <a:pPr lvl="0" indent="-255903">
              <a:lnSpc>
                <a:spcPct val="60000"/>
              </a:lnSpc>
            </a:pPr>
            <a:r>
              <a:rPr lang="en-GB" sz="1600" dirty="0">
                <a:latin typeface="Comic Sans MS" pitchFamily="66"/>
              </a:rPr>
              <a:t>School uniform  (information is on our website)</a:t>
            </a:r>
            <a:endParaRPr lang="en-US" sz="1800" dirty="0"/>
          </a:p>
          <a:p>
            <a:pPr lvl="0" indent="-255903">
              <a:lnSpc>
                <a:spcPct val="60000"/>
              </a:lnSpc>
              <a:buNone/>
            </a:pPr>
            <a:endParaRPr lang="en-GB" sz="1600" dirty="0">
              <a:latin typeface="Comic Sans MS" pitchFamily="66"/>
            </a:endParaRPr>
          </a:p>
          <a:p>
            <a:pPr lvl="0" indent="-255903">
              <a:lnSpc>
                <a:spcPct val="60000"/>
              </a:lnSpc>
            </a:pPr>
            <a:r>
              <a:rPr lang="en-GB" sz="1600" dirty="0">
                <a:latin typeface="Comic Sans MS" pitchFamily="66"/>
              </a:rPr>
              <a:t>Please label all items of clothing (even shoes)</a:t>
            </a:r>
          </a:p>
          <a:p>
            <a:pPr marL="109215" lvl="0" indent="0">
              <a:lnSpc>
                <a:spcPct val="60000"/>
              </a:lnSpc>
              <a:buNone/>
            </a:pPr>
            <a:endParaRPr lang="en-GB" sz="1600" dirty="0">
              <a:latin typeface="Comic Sans MS" pitchFamily="66"/>
            </a:endParaRPr>
          </a:p>
          <a:p>
            <a:pPr lvl="0" indent="-255903">
              <a:lnSpc>
                <a:spcPct val="60000"/>
              </a:lnSpc>
            </a:pPr>
            <a:r>
              <a:rPr lang="en-GB" sz="1600" dirty="0">
                <a:latin typeface="Comic Sans MS" pitchFamily="66"/>
              </a:rPr>
              <a:t>Our logo is available through Tesco Uniform </a:t>
            </a:r>
          </a:p>
          <a:p>
            <a:pPr marL="109215" lvl="0" indent="0">
              <a:lnSpc>
                <a:spcPct val="60000"/>
              </a:lnSpc>
              <a:buNone/>
            </a:pPr>
            <a:r>
              <a:rPr lang="en-GB" sz="1600" dirty="0">
                <a:latin typeface="Comic Sans MS" pitchFamily="66"/>
              </a:rPr>
              <a:t>(myclothing.com). </a:t>
            </a:r>
          </a:p>
          <a:p>
            <a:pPr marL="109215" lvl="0" indent="0">
              <a:lnSpc>
                <a:spcPct val="60000"/>
              </a:lnSpc>
              <a:buNone/>
            </a:pPr>
            <a:endParaRPr lang="en-GB" sz="1600" dirty="0">
              <a:latin typeface="Comic Sans MS" pitchFamily="66"/>
            </a:endParaRPr>
          </a:p>
          <a:p>
            <a:pPr marL="109215" lvl="0" indent="0">
              <a:buNone/>
            </a:pPr>
            <a:r>
              <a:rPr lang="en-GB" sz="1600" dirty="0">
                <a:latin typeface="Comic Sans MS"/>
              </a:rPr>
              <a:t>Clothing</a:t>
            </a:r>
          </a:p>
          <a:p>
            <a:pPr lvl="0" indent="-255903">
              <a:lnSpc>
                <a:spcPct val="80000"/>
              </a:lnSpc>
            </a:pPr>
            <a:r>
              <a:rPr lang="en-GB" sz="1600" dirty="0">
                <a:latin typeface="Comic Sans MS"/>
              </a:rPr>
              <a:t>Plain grey or black school skirt or trousers.</a:t>
            </a:r>
            <a:endParaRPr lang="en-GB" sz="1800" dirty="0">
              <a:latin typeface="Comic Sans MS"/>
            </a:endParaRPr>
          </a:p>
          <a:p>
            <a:pPr lvl="0" indent="-255903">
              <a:lnSpc>
                <a:spcPct val="80000"/>
              </a:lnSpc>
            </a:pPr>
            <a:r>
              <a:rPr lang="en-GB" sz="1600" dirty="0">
                <a:latin typeface="Comic Sans MS"/>
              </a:rPr>
              <a:t>Red and white checked dress or plain grey or black knee length tailored shorts in summer.</a:t>
            </a:r>
            <a:endParaRPr lang="en-GB" sz="1800" dirty="0">
              <a:latin typeface="Comic Sans MS"/>
            </a:endParaRPr>
          </a:p>
          <a:p>
            <a:pPr lvl="0" indent="-255903">
              <a:lnSpc>
                <a:spcPct val="80000"/>
              </a:lnSpc>
            </a:pPr>
            <a:r>
              <a:rPr lang="en-GB" sz="1600" dirty="0">
                <a:latin typeface="Comic Sans MS"/>
              </a:rPr>
              <a:t>White school blouse or polo shirt.</a:t>
            </a:r>
            <a:endParaRPr lang="en-GB" sz="1800" dirty="0">
              <a:latin typeface="Comic Sans MS"/>
            </a:endParaRPr>
          </a:p>
          <a:p>
            <a:pPr lvl="0" indent="-255903">
              <a:lnSpc>
                <a:spcPct val="80000"/>
              </a:lnSpc>
            </a:pPr>
            <a:r>
              <a:rPr lang="en-GB" sz="1600" dirty="0">
                <a:latin typeface="Comic Sans MS"/>
              </a:rPr>
              <a:t>Berry red cardigan or sweatshirt.</a:t>
            </a:r>
            <a:endParaRPr lang="en-GB" sz="1800" dirty="0">
              <a:latin typeface="Comic Sans MS"/>
            </a:endParaRPr>
          </a:p>
          <a:p>
            <a:pPr lvl="0" indent="-255903">
              <a:lnSpc>
                <a:spcPct val="80000"/>
              </a:lnSpc>
            </a:pPr>
            <a:r>
              <a:rPr lang="en-GB" sz="1600" dirty="0">
                <a:latin typeface="Comic Sans MS"/>
              </a:rPr>
              <a:t>White, black, red or grey socks/tights.</a:t>
            </a:r>
            <a:endParaRPr lang="en-GB" sz="1800" dirty="0">
              <a:latin typeface="Comic Sans MS"/>
            </a:endParaRPr>
          </a:p>
          <a:p>
            <a:pPr lvl="0" indent="-255903">
              <a:lnSpc>
                <a:spcPct val="80000"/>
              </a:lnSpc>
            </a:pPr>
            <a:r>
              <a:rPr lang="en-GB" sz="1600" dirty="0">
                <a:latin typeface="Comic Sans MS"/>
              </a:rPr>
              <a:t>Headbands, slides &amp; bobbles in school colours (red/white/grey/black)</a:t>
            </a:r>
            <a:endParaRPr lang="en-GB" sz="1800" dirty="0">
              <a:latin typeface="Comic Sans MS"/>
            </a:endParaRPr>
          </a:p>
          <a:p>
            <a:pPr marL="109856" lvl="0" indent="0">
              <a:lnSpc>
                <a:spcPct val="80000"/>
              </a:lnSpc>
              <a:buNone/>
            </a:pPr>
            <a:endParaRPr lang="en-GB" sz="1600" dirty="0">
              <a:latin typeface="Comic Sans MS"/>
            </a:endParaRPr>
          </a:p>
          <a:p>
            <a:pPr marL="109856" lvl="0" indent="0">
              <a:lnSpc>
                <a:spcPct val="80000"/>
              </a:lnSpc>
              <a:buNone/>
            </a:pPr>
            <a:r>
              <a:rPr lang="en-GB" sz="1600" dirty="0">
                <a:latin typeface="Comic Sans MS"/>
              </a:rPr>
              <a:t>Plain black shoes or black trainers with no logos. No flashing lights please. If children come to school in boots or wellingtons, they will need to bring their shoes to change in to.</a:t>
            </a:r>
            <a:endParaRPr lang="en-GB" sz="1800" dirty="0">
              <a:latin typeface="Comic Sans MS"/>
            </a:endParaRPr>
          </a:p>
          <a:p>
            <a:pPr lvl="0" indent="-255903"/>
            <a:r>
              <a:rPr lang="en-GB" sz="1600" dirty="0">
                <a:latin typeface="Comic Sans MS"/>
              </a:rPr>
              <a:t> Velcro shoes are easier to support independence as the children change into wellies for the outdoor / sand area at times. </a:t>
            </a:r>
            <a:endParaRPr lang="en-GB" sz="1600" dirty="0">
              <a:latin typeface="Comic Sans MS" pitchFamily="66"/>
            </a:endParaRPr>
          </a:p>
          <a:p>
            <a:pPr lvl="0" indent="-255903"/>
            <a:r>
              <a:rPr lang="en-GB" sz="1600" dirty="0">
                <a:latin typeface="Comic Sans MS"/>
              </a:rPr>
              <a:t>We do ask for a spare bag of clothes to be brought daily to the session. Just in case. We do also ask children to bring a pair of wellington boots with their name in to leave at school, as we do access the outdoor environment in all weather (we provide puddle suits). Jewellery is not permitted other than watches and one pair of small gold or silver stud ear-rings. </a:t>
            </a:r>
            <a:endParaRPr lang="en-GB" sz="1600" dirty="0">
              <a:latin typeface="Comic Sans MS" pitchFamily="66"/>
            </a:endParaRPr>
          </a:p>
          <a:p>
            <a:pPr lvl="0" indent="-255903">
              <a:lnSpc>
                <a:spcPct val="60000"/>
              </a:lnSpc>
              <a:buNone/>
            </a:pPr>
            <a:endParaRPr lang="en-GB" sz="1600" dirty="0">
              <a:latin typeface="Comic Sans MS" pitchFamily="66"/>
            </a:endParaRPr>
          </a:p>
          <a:p>
            <a:pPr lvl="0" indent="-255903">
              <a:lnSpc>
                <a:spcPct val="60000"/>
              </a:lnSpc>
              <a:buNone/>
            </a:pPr>
            <a:endParaRPr lang="en-GB" sz="1600" dirty="0">
              <a:latin typeface="Comic Sans MS" pitchFamily="66"/>
            </a:endParaRPr>
          </a:p>
          <a:p>
            <a:pPr lvl="0" indent="-255903">
              <a:lnSpc>
                <a:spcPct val="60000"/>
              </a:lnSpc>
            </a:pPr>
            <a:endParaRPr lang="en-GB" sz="1600" dirty="0">
              <a:latin typeface="Comic Sans MS" pitchFamily="66"/>
            </a:endParaRPr>
          </a:p>
          <a:p>
            <a:pPr lvl="0" indent="-255903">
              <a:lnSpc>
                <a:spcPct val="60000"/>
              </a:lnSpc>
              <a:buNone/>
            </a:pPr>
            <a:endParaRPr lang="en-GB" sz="1600" dirty="0">
              <a:latin typeface="Comic Sans MS" pitchFamily="66"/>
            </a:endParaRPr>
          </a:p>
        </p:txBody>
      </p:sp>
      <p:sp>
        <p:nvSpPr>
          <p:cNvPr id="4" name="Freeform 114">
            <a:extLst>
              <a:ext uri="{FF2B5EF4-FFF2-40B4-BE49-F238E27FC236}">
                <a16:creationId xmlns:a16="http://schemas.microsoft.com/office/drawing/2014/main" id="{75D75F83-A70B-4C92-B95F-288028E55547}"/>
              </a:ext>
            </a:extLst>
          </p:cNvPr>
          <p:cNvSpPr/>
          <p:nvPr/>
        </p:nvSpPr>
        <p:spPr>
          <a:xfrm>
            <a:off x="3662364" y="5424485"/>
            <a:ext cx="9528" cy="6345"/>
          </a:xfrm>
          <a:custGeom>
            <a:avLst/>
            <a:gdLst>
              <a:gd name="f0" fmla="val 10800000"/>
              <a:gd name="f1" fmla="val 5400000"/>
              <a:gd name="f2" fmla="val 180"/>
              <a:gd name="f3" fmla="val w"/>
              <a:gd name="f4" fmla="val h"/>
              <a:gd name="f5" fmla="val 0"/>
              <a:gd name="f6" fmla="val 14"/>
              <a:gd name="f7" fmla="val 10"/>
              <a:gd name="f8" fmla="val 1"/>
              <a:gd name="f9" fmla="val 6"/>
              <a:gd name="f10" fmla="val 11"/>
              <a:gd name="f11" fmla="val 5"/>
              <a:gd name="f12" fmla="+- 0 0 -90"/>
              <a:gd name="f13" fmla="*/ f3 1 14"/>
              <a:gd name="f14" fmla="*/ f4 1 10"/>
              <a:gd name="f15" fmla="+- f7 0 f5"/>
              <a:gd name="f16" fmla="+- f6 0 f5"/>
              <a:gd name="f17" fmla="*/ f12 f0 1"/>
              <a:gd name="f18" fmla="*/ f15 1 10"/>
              <a:gd name="f19" fmla="*/ f16 1 14"/>
              <a:gd name="f20" fmla="*/ 0 f16 1"/>
              <a:gd name="f21" fmla="*/ 0 f15 1"/>
              <a:gd name="f22" fmla="*/ 2147483646 f16 1"/>
              <a:gd name="f23" fmla="*/ 2147483646 f15 1"/>
              <a:gd name="f24" fmla="*/ 14 f16 1"/>
              <a:gd name="f25" fmla="*/ 10 f15 1"/>
              <a:gd name="f26" fmla="*/ f17 1 f2"/>
              <a:gd name="f27" fmla="*/ f20 1 14"/>
              <a:gd name="f28" fmla="*/ f21 1 10"/>
              <a:gd name="f29" fmla="*/ f22 1 14"/>
              <a:gd name="f30" fmla="*/ f23 1 10"/>
              <a:gd name="f31" fmla="*/ f24 1 14"/>
              <a:gd name="f32" fmla="*/ f25 1 10"/>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10">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5" name="Freeform 117">
            <a:extLst>
              <a:ext uri="{FF2B5EF4-FFF2-40B4-BE49-F238E27FC236}">
                <a16:creationId xmlns:a16="http://schemas.microsoft.com/office/drawing/2014/main" id="{C90CB348-F3C5-4B3E-845E-52A1940F50B4}"/>
              </a:ext>
            </a:extLst>
          </p:cNvPr>
          <p:cNvSpPr/>
          <p:nvPr/>
        </p:nvSpPr>
        <p:spPr>
          <a:xfrm>
            <a:off x="3729042" y="5411784"/>
            <a:ext cx="11109" cy="7936"/>
          </a:xfrm>
          <a:custGeom>
            <a:avLst/>
            <a:gdLst>
              <a:gd name="f0" fmla="val 10800000"/>
              <a:gd name="f1" fmla="val 5400000"/>
              <a:gd name="f2" fmla="val 180"/>
              <a:gd name="f3" fmla="val w"/>
              <a:gd name="f4" fmla="val h"/>
              <a:gd name="f5" fmla="val 0"/>
              <a:gd name="f6" fmla="val 14"/>
              <a:gd name="f7" fmla="val 10"/>
              <a:gd name="f8" fmla="val 2"/>
              <a:gd name="f9" fmla="val 6"/>
              <a:gd name="f10" fmla="val 11"/>
              <a:gd name="f11" fmla="val 5"/>
              <a:gd name="f12" fmla="+- 0 0 -90"/>
              <a:gd name="f13" fmla="*/ f3 1 14"/>
              <a:gd name="f14" fmla="*/ f4 1 10"/>
              <a:gd name="f15" fmla="+- f7 0 f5"/>
              <a:gd name="f16" fmla="+- f6 0 f5"/>
              <a:gd name="f17" fmla="*/ f12 f0 1"/>
              <a:gd name="f18" fmla="*/ f15 1 10"/>
              <a:gd name="f19" fmla="*/ f16 1 14"/>
              <a:gd name="f20" fmla="*/ 0 f16 1"/>
              <a:gd name="f21" fmla="*/ 0 f15 1"/>
              <a:gd name="f22" fmla="*/ 2147483646 f16 1"/>
              <a:gd name="f23" fmla="*/ 2147483646 f15 1"/>
              <a:gd name="f24" fmla="*/ 14 f16 1"/>
              <a:gd name="f25" fmla="*/ 10 f15 1"/>
              <a:gd name="f26" fmla="*/ f17 1 f2"/>
              <a:gd name="f27" fmla="*/ f20 1 14"/>
              <a:gd name="f28" fmla="*/ f21 1 10"/>
              <a:gd name="f29" fmla="*/ f22 1 14"/>
              <a:gd name="f30" fmla="*/ f23 1 10"/>
              <a:gd name="f31" fmla="*/ f24 1 14"/>
              <a:gd name="f32" fmla="*/ f25 1 10"/>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10">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6" name="Freeform 167">
            <a:extLst>
              <a:ext uri="{FF2B5EF4-FFF2-40B4-BE49-F238E27FC236}">
                <a16:creationId xmlns:a16="http://schemas.microsoft.com/office/drawing/2014/main" id="{045B8956-1028-41B3-B728-27CC309178DA}"/>
              </a:ext>
            </a:extLst>
          </p:cNvPr>
          <p:cNvSpPr/>
          <p:nvPr/>
        </p:nvSpPr>
        <p:spPr>
          <a:xfrm>
            <a:off x="3803647" y="5397502"/>
            <a:ext cx="11109" cy="7936"/>
          </a:xfrm>
          <a:custGeom>
            <a:avLst/>
            <a:gdLst>
              <a:gd name="f0" fmla="val 10800000"/>
              <a:gd name="f1" fmla="val 5400000"/>
              <a:gd name="f2" fmla="val 180"/>
              <a:gd name="f3" fmla="val w"/>
              <a:gd name="f4" fmla="val h"/>
              <a:gd name="f5" fmla="val 0"/>
              <a:gd name="f6" fmla="val 14"/>
              <a:gd name="f7" fmla="val 9"/>
              <a:gd name="f8" fmla="val 1"/>
              <a:gd name="f9" fmla="val 6"/>
              <a:gd name="f10" fmla="val 10"/>
              <a:gd name="f11" fmla="val 5"/>
              <a:gd name="f12" fmla="+- 0 0 -90"/>
              <a:gd name="f13" fmla="*/ f3 1 14"/>
              <a:gd name="f14" fmla="*/ f4 1 9"/>
              <a:gd name="f15" fmla="+- f7 0 f5"/>
              <a:gd name="f16" fmla="+- f6 0 f5"/>
              <a:gd name="f17" fmla="*/ f12 f0 1"/>
              <a:gd name="f18" fmla="*/ f16 1 14"/>
              <a:gd name="f19" fmla="*/ f15 1 9"/>
              <a:gd name="f20" fmla="*/ 0 f16 1"/>
              <a:gd name="f21" fmla="*/ 0 f15 1"/>
              <a:gd name="f22" fmla="*/ 2147483646 f16 1"/>
              <a:gd name="f23" fmla="*/ 2147483646 f15 1"/>
              <a:gd name="f24" fmla="*/ 14 f16 1"/>
              <a:gd name="f25" fmla="*/ 9 f15 1"/>
              <a:gd name="f26" fmla="*/ f17 1 f2"/>
              <a:gd name="f27" fmla="*/ f20 1 14"/>
              <a:gd name="f28" fmla="*/ f21 1 9"/>
              <a:gd name="f29" fmla="*/ f22 1 14"/>
              <a:gd name="f30" fmla="*/ f23 1 9"/>
              <a:gd name="f31" fmla="*/ f24 1 14"/>
              <a:gd name="f32" fmla="*/ f25 1 9"/>
              <a:gd name="f33" fmla="+- f26 0 f1"/>
              <a:gd name="f34" fmla="*/ f27 1 f18"/>
              <a:gd name="f35" fmla="*/ f28 1 f19"/>
              <a:gd name="f36" fmla="*/ f29 1 f18"/>
              <a:gd name="f37" fmla="*/ f30 1 f19"/>
              <a:gd name="f38" fmla="*/ f31 1 f18"/>
              <a:gd name="f39" fmla="*/ f32 1 f19"/>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9">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7" name="Freeform 168">
            <a:extLst>
              <a:ext uri="{FF2B5EF4-FFF2-40B4-BE49-F238E27FC236}">
                <a16:creationId xmlns:a16="http://schemas.microsoft.com/office/drawing/2014/main" id="{92667EE3-6388-41FD-868F-FBD63ADAE5CC}"/>
              </a:ext>
            </a:extLst>
          </p:cNvPr>
          <p:cNvSpPr/>
          <p:nvPr/>
        </p:nvSpPr>
        <p:spPr>
          <a:xfrm>
            <a:off x="3924303" y="5245098"/>
            <a:ext cx="11109" cy="6345"/>
          </a:xfrm>
          <a:custGeom>
            <a:avLst/>
            <a:gdLst>
              <a:gd name="f0" fmla="val 10800000"/>
              <a:gd name="f1" fmla="val 5400000"/>
              <a:gd name="f2" fmla="val 180"/>
              <a:gd name="f3" fmla="val w"/>
              <a:gd name="f4" fmla="val h"/>
              <a:gd name="f5" fmla="val 0"/>
              <a:gd name="f6" fmla="val 14"/>
              <a:gd name="f7" fmla="val 8"/>
              <a:gd name="f8" fmla="val 12"/>
              <a:gd name="f9" fmla="val 2"/>
              <a:gd name="f10" fmla="val 1"/>
              <a:gd name="f11" fmla="val 6"/>
              <a:gd name="f12" fmla="+- 0 0 -90"/>
              <a:gd name="f13" fmla="*/ f3 1 14"/>
              <a:gd name="f14" fmla="*/ f4 1 8"/>
              <a:gd name="f15" fmla="+- f7 0 f5"/>
              <a:gd name="f16" fmla="+- f6 0 f5"/>
              <a:gd name="f17" fmla="*/ f12 f0 1"/>
              <a:gd name="f18" fmla="*/ f15 1 8"/>
              <a:gd name="f19" fmla="*/ f16 1 14"/>
              <a:gd name="f20" fmla="*/ 2147483646 f16 1"/>
              <a:gd name="f21" fmla="*/ 2147483646 f15 1"/>
              <a:gd name="f22" fmla="*/ 0 f15 1"/>
              <a:gd name="f23" fmla="*/ 0 f16 1"/>
              <a:gd name="f24" fmla="*/ 14 f16 1"/>
              <a:gd name="f25" fmla="*/ 8 f15 1"/>
              <a:gd name="f26" fmla="*/ f17 1 f2"/>
              <a:gd name="f27" fmla="*/ f20 1 14"/>
              <a:gd name="f28" fmla="*/ f21 1 8"/>
              <a:gd name="f29" fmla="*/ f22 1 8"/>
              <a:gd name="f30" fmla="*/ f23 1 14"/>
              <a:gd name="f31" fmla="*/ f24 1 14"/>
              <a:gd name="f32" fmla="*/ f25 1 8"/>
              <a:gd name="f33" fmla="+- f26 0 f1"/>
              <a:gd name="f34" fmla="*/ f27 1 f19"/>
              <a:gd name="f35" fmla="*/ f28 1 f18"/>
              <a:gd name="f36" fmla="*/ f29 1 f18"/>
              <a:gd name="f37" fmla="*/ f30 1 f19"/>
              <a:gd name="f38" fmla="*/ f31 1 f19"/>
              <a:gd name="f39" fmla="*/ f32 1 f18"/>
              <a:gd name="f40" fmla="*/ f37 f13 1"/>
              <a:gd name="f41" fmla="*/ f38 f13 1"/>
              <a:gd name="f42" fmla="*/ f39 f14 1"/>
              <a:gd name="f43" fmla="*/ f36 f14 1"/>
              <a:gd name="f44" fmla="*/ f34 f13 1"/>
              <a:gd name="f45" fmla="*/ f35 f14 1"/>
            </a:gdLst>
            <a:ahLst/>
            <a:cxnLst>
              <a:cxn ang="3cd4">
                <a:pos x="hc" y="t"/>
              </a:cxn>
              <a:cxn ang="0">
                <a:pos x="r" y="vc"/>
              </a:cxn>
              <a:cxn ang="cd4">
                <a:pos x="hc" y="b"/>
              </a:cxn>
              <a:cxn ang="cd2">
                <a:pos x="l" y="vc"/>
              </a:cxn>
              <a:cxn ang="f33">
                <a:pos x="f44" y="f45"/>
              </a:cxn>
              <a:cxn ang="f33">
                <a:pos x="f44" y="f45"/>
              </a:cxn>
              <a:cxn ang="f33">
                <a:pos x="f44" y="f43"/>
              </a:cxn>
              <a:cxn ang="f33">
                <a:pos x="f44" y="f45"/>
              </a:cxn>
              <a:cxn ang="f33">
                <a:pos x="f40" y="f45"/>
              </a:cxn>
              <a:cxn ang="f33">
                <a:pos x="f44" y="f45"/>
              </a:cxn>
            </a:cxnLst>
            <a:rect l="f40" t="f43" r="f41" b="f42"/>
            <a:pathLst>
              <a:path w="14" h="8">
                <a:moveTo>
                  <a:pt x="f6" y="f7"/>
                </a:moveTo>
                <a:lnTo>
                  <a:pt x="f8" y="f9"/>
                </a:lnTo>
                <a:lnTo>
                  <a:pt x="f7" y="f5"/>
                </a:lnTo>
                <a:lnTo>
                  <a:pt x="f9" y="f10"/>
                </a:lnTo>
                <a:lnTo>
                  <a:pt x="f5" y="f11"/>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8" name="Freeform 174">
            <a:extLst>
              <a:ext uri="{FF2B5EF4-FFF2-40B4-BE49-F238E27FC236}">
                <a16:creationId xmlns:a16="http://schemas.microsoft.com/office/drawing/2014/main" id="{C34F4091-1E7D-45DA-A1CD-775A84B66E76}"/>
              </a:ext>
            </a:extLst>
          </p:cNvPr>
          <p:cNvSpPr/>
          <p:nvPr/>
        </p:nvSpPr>
        <p:spPr>
          <a:xfrm>
            <a:off x="4079879" y="5235570"/>
            <a:ext cx="11109" cy="6345"/>
          </a:xfrm>
          <a:custGeom>
            <a:avLst/>
            <a:gdLst>
              <a:gd name="f0" fmla="val 10800000"/>
              <a:gd name="f1" fmla="val 5400000"/>
              <a:gd name="f2" fmla="val 180"/>
              <a:gd name="f3" fmla="val w"/>
              <a:gd name="f4" fmla="val h"/>
              <a:gd name="f5" fmla="val 0"/>
              <a:gd name="f6" fmla="val 14"/>
              <a:gd name="f7" fmla="val 8"/>
              <a:gd name="f8" fmla="val 13"/>
              <a:gd name="f9" fmla="val 2"/>
              <a:gd name="f10" fmla="val 9"/>
              <a:gd name="f11" fmla="val 3"/>
              <a:gd name="f12" fmla="val 1"/>
              <a:gd name="f13" fmla="val 6"/>
              <a:gd name="f14" fmla="+- 0 0 -90"/>
              <a:gd name="f15" fmla="*/ f3 1 14"/>
              <a:gd name="f16" fmla="*/ f4 1 8"/>
              <a:gd name="f17" fmla="+- f7 0 f5"/>
              <a:gd name="f18" fmla="+- f6 0 f5"/>
              <a:gd name="f19" fmla="*/ f14 f0 1"/>
              <a:gd name="f20" fmla="*/ f17 1 8"/>
              <a:gd name="f21" fmla="*/ f18 1 14"/>
              <a:gd name="f22" fmla="*/ 2147483646 f18 1"/>
              <a:gd name="f23" fmla="*/ 2147483646 f17 1"/>
              <a:gd name="f24" fmla="*/ 0 f17 1"/>
              <a:gd name="f25" fmla="*/ 0 f18 1"/>
              <a:gd name="f26" fmla="*/ 14 f18 1"/>
              <a:gd name="f27" fmla="*/ 8 f17 1"/>
              <a:gd name="f28" fmla="*/ f19 1 f2"/>
              <a:gd name="f29" fmla="*/ f22 1 14"/>
              <a:gd name="f30" fmla="*/ f23 1 8"/>
              <a:gd name="f31" fmla="*/ f24 1 8"/>
              <a:gd name="f32" fmla="*/ f25 1 14"/>
              <a:gd name="f33" fmla="*/ f26 1 14"/>
              <a:gd name="f34" fmla="*/ f27 1 8"/>
              <a:gd name="f35" fmla="+- f28 0 f1"/>
              <a:gd name="f36" fmla="*/ f29 1 f21"/>
              <a:gd name="f37" fmla="*/ f30 1 f20"/>
              <a:gd name="f38" fmla="*/ f31 1 f20"/>
              <a:gd name="f39" fmla="*/ f32 1 f21"/>
              <a:gd name="f40" fmla="*/ f33 1 f21"/>
              <a:gd name="f41" fmla="*/ f34 1 f20"/>
              <a:gd name="f42" fmla="*/ f39 f15 1"/>
              <a:gd name="f43" fmla="*/ f40 f15 1"/>
              <a:gd name="f44" fmla="*/ f41 f16 1"/>
              <a:gd name="f45" fmla="*/ f38 f16 1"/>
              <a:gd name="f46" fmla="*/ f36 f15 1"/>
              <a:gd name="f47" fmla="*/ f37 f16 1"/>
            </a:gdLst>
            <a:ahLst/>
            <a:cxnLst>
              <a:cxn ang="3cd4">
                <a:pos x="hc" y="t"/>
              </a:cxn>
              <a:cxn ang="0">
                <a:pos x="r" y="vc"/>
              </a:cxn>
              <a:cxn ang="cd4">
                <a:pos x="hc" y="b"/>
              </a:cxn>
              <a:cxn ang="cd2">
                <a:pos x="l" y="vc"/>
              </a:cxn>
              <a:cxn ang="f35">
                <a:pos x="f46" y="f47"/>
              </a:cxn>
              <a:cxn ang="f35">
                <a:pos x="f46" y="f47"/>
              </a:cxn>
              <a:cxn ang="f35">
                <a:pos x="f46" y="f45"/>
              </a:cxn>
              <a:cxn ang="f35">
                <a:pos x="f46" y="f47"/>
              </a:cxn>
              <a:cxn ang="f35">
                <a:pos x="f42" y="f47"/>
              </a:cxn>
              <a:cxn ang="f35">
                <a:pos x="f46" y="f47"/>
              </a:cxn>
            </a:cxnLst>
            <a:rect l="f42" t="f45" r="f43" b="f44"/>
            <a:pathLst>
              <a:path w="14" h="8">
                <a:moveTo>
                  <a:pt x="f6" y="f7"/>
                </a:moveTo>
                <a:lnTo>
                  <a:pt x="f8" y="f9"/>
                </a:lnTo>
                <a:lnTo>
                  <a:pt x="f10" y="f5"/>
                </a:lnTo>
                <a:lnTo>
                  <a:pt x="f11" y="f12"/>
                </a:lnTo>
                <a:lnTo>
                  <a:pt x="f5" y="f13"/>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9" name="Freeform 182">
            <a:extLst>
              <a:ext uri="{FF2B5EF4-FFF2-40B4-BE49-F238E27FC236}">
                <a16:creationId xmlns:a16="http://schemas.microsoft.com/office/drawing/2014/main" id="{27E980D4-BD12-4ADA-BCA5-6CA3DE6CA3DD}"/>
              </a:ext>
            </a:extLst>
          </p:cNvPr>
          <p:cNvSpPr/>
          <p:nvPr/>
        </p:nvSpPr>
        <p:spPr>
          <a:xfrm>
            <a:off x="4292595" y="5370508"/>
            <a:ext cx="11109" cy="6345"/>
          </a:xfrm>
          <a:custGeom>
            <a:avLst/>
            <a:gdLst>
              <a:gd name="f0" fmla="val 10800000"/>
              <a:gd name="f1" fmla="val 5400000"/>
              <a:gd name="f2" fmla="val 180"/>
              <a:gd name="f3" fmla="val w"/>
              <a:gd name="f4" fmla="val h"/>
              <a:gd name="f5" fmla="val 0"/>
              <a:gd name="f6" fmla="val 14"/>
              <a:gd name="f7" fmla="val 6"/>
              <a:gd name="f8" fmla="val 2"/>
              <a:gd name="f9" fmla="val 4"/>
              <a:gd name="f10" fmla="val 7"/>
              <a:gd name="f11" fmla="val 11"/>
              <a:gd name="f12" fmla="+- 0 0 -90"/>
              <a:gd name="f13" fmla="*/ f3 1 14"/>
              <a:gd name="f14" fmla="*/ f4 1 6"/>
              <a:gd name="f15" fmla="+- f7 0 f5"/>
              <a:gd name="f16" fmla="+- f6 0 f5"/>
              <a:gd name="f17" fmla="*/ f12 f0 1"/>
              <a:gd name="f18" fmla="*/ f15 1 6"/>
              <a:gd name="f19" fmla="*/ f16 1 14"/>
              <a:gd name="f20" fmla="*/ 0 f16 1"/>
              <a:gd name="f21" fmla="*/ 0 f15 1"/>
              <a:gd name="f22" fmla="*/ 2147483646 f16 1"/>
              <a:gd name="f23" fmla="*/ 2147483646 f15 1"/>
              <a:gd name="f24" fmla="*/ 14 f16 1"/>
              <a:gd name="f25" fmla="*/ 6 f15 1"/>
              <a:gd name="f26" fmla="*/ f17 1 f2"/>
              <a:gd name="f27" fmla="*/ f20 1 14"/>
              <a:gd name="f28" fmla="*/ f21 1 6"/>
              <a:gd name="f29" fmla="*/ f22 1 14"/>
              <a:gd name="f30" fmla="*/ f23 1 6"/>
              <a:gd name="f31" fmla="*/ f24 1 14"/>
              <a:gd name="f32" fmla="*/ f25 1 6"/>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3"/>
              </a:cxn>
              <a:cxn ang="f33">
                <a:pos x="f40" y="f43"/>
              </a:cxn>
            </a:cxnLst>
            <a:rect l="f40" t="f43" r="f41" b="f42"/>
            <a:pathLst>
              <a:path w="14" h="6">
                <a:moveTo>
                  <a:pt x="f5" y="f5"/>
                </a:moveTo>
                <a:lnTo>
                  <a:pt x="f8" y="f9"/>
                </a:lnTo>
                <a:lnTo>
                  <a:pt x="f10" y="f7"/>
                </a:lnTo>
                <a:lnTo>
                  <a:pt x="f11"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0" name="Freeform 185">
            <a:extLst>
              <a:ext uri="{FF2B5EF4-FFF2-40B4-BE49-F238E27FC236}">
                <a16:creationId xmlns:a16="http://schemas.microsoft.com/office/drawing/2014/main" id="{4BDC689D-0093-489F-A9BD-774F8A09B159}"/>
              </a:ext>
            </a:extLst>
          </p:cNvPr>
          <p:cNvSpPr/>
          <p:nvPr/>
        </p:nvSpPr>
        <p:spPr>
          <a:xfrm>
            <a:off x="4356101" y="5445123"/>
            <a:ext cx="11109" cy="4764"/>
          </a:xfrm>
          <a:custGeom>
            <a:avLst/>
            <a:gdLst>
              <a:gd name="f0" fmla="val 10800000"/>
              <a:gd name="f1" fmla="val 5400000"/>
              <a:gd name="f2" fmla="val 180"/>
              <a:gd name="f3" fmla="val w"/>
              <a:gd name="f4" fmla="val h"/>
              <a:gd name="f5" fmla="val 0"/>
              <a:gd name="f6" fmla="val 14"/>
              <a:gd name="f7" fmla="val 7"/>
              <a:gd name="f8" fmla="val 3"/>
              <a:gd name="f9" fmla="val 4"/>
              <a:gd name="f10" fmla="val 12"/>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1" name="Freeform 188">
            <a:extLst>
              <a:ext uri="{FF2B5EF4-FFF2-40B4-BE49-F238E27FC236}">
                <a16:creationId xmlns:a16="http://schemas.microsoft.com/office/drawing/2014/main" id="{3C998E47-3010-4EA7-8E15-3986FA2C9D7A}"/>
              </a:ext>
            </a:extLst>
          </p:cNvPr>
          <p:cNvSpPr/>
          <p:nvPr/>
        </p:nvSpPr>
        <p:spPr>
          <a:xfrm>
            <a:off x="4424360" y="5454652"/>
            <a:ext cx="11109" cy="6345"/>
          </a:xfrm>
          <a:custGeom>
            <a:avLst/>
            <a:gdLst>
              <a:gd name="f0" fmla="val 10800000"/>
              <a:gd name="f1" fmla="val 5400000"/>
              <a:gd name="f2" fmla="val 180"/>
              <a:gd name="f3" fmla="val w"/>
              <a:gd name="f4" fmla="val h"/>
              <a:gd name="f5" fmla="val 0"/>
              <a:gd name="f6" fmla="val 14"/>
              <a:gd name="f7" fmla="val 7"/>
              <a:gd name="f8" fmla="val 2"/>
              <a:gd name="f9" fmla="val 5"/>
              <a:gd name="f10" fmla="val 11"/>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2" name="Freeform 191">
            <a:extLst>
              <a:ext uri="{FF2B5EF4-FFF2-40B4-BE49-F238E27FC236}">
                <a16:creationId xmlns:a16="http://schemas.microsoft.com/office/drawing/2014/main" id="{739051ED-EACD-4B6C-AC69-41539E9FD270}"/>
              </a:ext>
            </a:extLst>
          </p:cNvPr>
          <p:cNvSpPr/>
          <p:nvPr/>
        </p:nvSpPr>
        <p:spPr>
          <a:xfrm>
            <a:off x="4497384" y="5478463"/>
            <a:ext cx="14282" cy="6345"/>
          </a:xfrm>
          <a:custGeom>
            <a:avLst/>
            <a:gdLst>
              <a:gd name="f0" fmla="val 10800000"/>
              <a:gd name="f1" fmla="val 5400000"/>
              <a:gd name="f2" fmla="val 180"/>
              <a:gd name="f3" fmla="val w"/>
              <a:gd name="f4" fmla="val h"/>
              <a:gd name="f5" fmla="val 0"/>
              <a:gd name="f6" fmla="val 16"/>
              <a:gd name="f7" fmla="val 8"/>
              <a:gd name="f8" fmla="val 2"/>
              <a:gd name="f9" fmla="val 6"/>
              <a:gd name="f10" fmla="val 14"/>
              <a:gd name="f11" fmla="+- 0 0 -90"/>
              <a:gd name="f12" fmla="*/ f3 1 16"/>
              <a:gd name="f13" fmla="*/ f4 1 8"/>
              <a:gd name="f14" fmla="+- f7 0 f5"/>
              <a:gd name="f15" fmla="+- f6 0 f5"/>
              <a:gd name="f16" fmla="*/ f11 f0 1"/>
              <a:gd name="f17" fmla="*/ f14 1 8"/>
              <a:gd name="f18" fmla="*/ f15 1 16"/>
              <a:gd name="f19" fmla="*/ 0 f15 1"/>
              <a:gd name="f20" fmla="*/ 0 f14 1"/>
              <a:gd name="f21" fmla="*/ 2147483646 f15 1"/>
              <a:gd name="f22" fmla="*/ 2147483646 f14 1"/>
              <a:gd name="f23" fmla="*/ 16 f15 1"/>
              <a:gd name="f24" fmla="*/ 8 f14 1"/>
              <a:gd name="f25" fmla="*/ f16 1 f2"/>
              <a:gd name="f26" fmla="*/ f19 1 16"/>
              <a:gd name="f27" fmla="*/ f20 1 8"/>
              <a:gd name="f28" fmla="*/ f21 1 16"/>
              <a:gd name="f29" fmla="*/ f22 1 8"/>
              <a:gd name="f30" fmla="*/ f23 1 16"/>
              <a:gd name="f31" fmla="*/ f24 1 8"/>
              <a:gd name="f32" fmla="+- f25 0 f1"/>
              <a:gd name="f33" fmla="*/ f26 1 f18"/>
              <a:gd name="f34" fmla="*/ f27 1 f17"/>
              <a:gd name="f35" fmla="*/ f28 1 f18"/>
              <a:gd name="f36" fmla="*/ f29 1 f17"/>
              <a:gd name="f37" fmla="*/ f30 1 f18"/>
              <a:gd name="f38" fmla="*/ f31 1 f17"/>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6" h="8">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3" name="Freeform 194">
            <a:extLst>
              <a:ext uri="{FF2B5EF4-FFF2-40B4-BE49-F238E27FC236}">
                <a16:creationId xmlns:a16="http://schemas.microsoft.com/office/drawing/2014/main" id="{C65CB9E1-6177-47C8-9CC0-BC191FE997E6}"/>
              </a:ext>
            </a:extLst>
          </p:cNvPr>
          <p:cNvSpPr/>
          <p:nvPr/>
        </p:nvSpPr>
        <p:spPr>
          <a:xfrm>
            <a:off x="4576764" y="5491164"/>
            <a:ext cx="11109" cy="6345"/>
          </a:xfrm>
          <a:custGeom>
            <a:avLst/>
            <a:gdLst>
              <a:gd name="f0" fmla="val 10800000"/>
              <a:gd name="f1" fmla="val 5400000"/>
              <a:gd name="f2" fmla="val 180"/>
              <a:gd name="f3" fmla="val w"/>
              <a:gd name="f4" fmla="val h"/>
              <a:gd name="f5" fmla="val 0"/>
              <a:gd name="f6" fmla="val 14"/>
              <a:gd name="f7" fmla="val 6"/>
              <a:gd name="f8" fmla="val 2"/>
              <a:gd name="f9" fmla="val 4"/>
              <a:gd name="f10" fmla="val 7"/>
              <a:gd name="f11" fmla="val 12"/>
              <a:gd name="f12" fmla="+- 0 0 -90"/>
              <a:gd name="f13" fmla="*/ f3 1 14"/>
              <a:gd name="f14" fmla="*/ f4 1 6"/>
              <a:gd name="f15" fmla="+- f7 0 f5"/>
              <a:gd name="f16" fmla="+- f6 0 f5"/>
              <a:gd name="f17" fmla="*/ f12 f0 1"/>
              <a:gd name="f18" fmla="*/ f15 1 6"/>
              <a:gd name="f19" fmla="*/ f16 1 14"/>
              <a:gd name="f20" fmla="*/ 0 f16 1"/>
              <a:gd name="f21" fmla="*/ 0 f15 1"/>
              <a:gd name="f22" fmla="*/ 2147483646 f16 1"/>
              <a:gd name="f23" fmla="*/ 2147483646 f15 1"/>
              <a:gd name="f24" fmla="*/ 14 f16 1"/>
              <a:gd name="f25" fmla="*/ 6 f15 1"/>
              <a:gd name="f26" fmla="*/ f17 1 f2"/>
              <a:gd name="f27" fmla="*/ f20 1 14"/>
              <a:gd name="f28" fmla="*/ f21 1 6"/>
              <a:gd name="f29" fmla="*/ f22 1 14"/>
              <a:gd name="f30" fmla="*/ f23 1 6"/>
              <a:gd name="f31" fmla="*/ f24 1 14"/>
              <a:gd name="f32" fmla="*/ f25 1 6"/>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3"/>
              </a:cxn>
              <a:cxn ang="f33">
                <a:pos x="f40" y="f43"/>
              </a:cxn>
            </a:cxnLst>
            <a:rect l="f40" t="f43" r="f41" b="f42"/>
            <a:pathLst>
              <a:path w="14" h="6">
                <a:moveTo>
                  <a:pt x="f5" y="f5"/>
                </a:moveTo>
                <a:lnTo>
                  <a:pt x="f8" y="f9"/>
                </a:lnTo>
                <a:lnTo>
                  <a:pt x="f10" y="f7"/>
                </a:lnTo>
                <a:lnTo>
                  <a:pt x="f11"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4" name="Freeform 195">
            <a:extLst>
              <a:ext uri="{FF2B5EF4-FFF2-40B4-BE49-F238E27FC236}">
                <a16:creationId xmlns:a16="http://schemas.microsoft.com/office/drawing/2014/main" id="{32ABEC1B-5EEC-4DDD-B069-DB48B9F58316}"/>
              </a:ext>
            </a:extLst>
          </p:cNvPr>
          <p:cNvSpPr/>
          <p:nvPr/>
        </p:nvSpPr>
        <p:spPr>
          <a:xfrm>
            <a:off x="4635495" y="5351461"/>
            <a:ext cx="11109" cy="6345"/>
          </a:xfrm>
          <a:custGeom>
            <a:avLst/>
            <a:gdLst>
              <a:gd name="f0" fmla="val 10800000"/>
              <a:gd name="f1" fmla="val 5400000"/>
              <a:gd name="f2" fmla="val 180"/>
              <a:gd name="f3" fmla="val w"/>
              <a:gd name="f4" fmla="val h"/>
              <a:gd name="f5" fmla="val 0"/>
              <a:gd name="f6" fmla="val 14"/>
              <a:gd name="f7" fmla="val 7"/>
              <a:gd name="f8" fmla="val 11"/>
              <a:gd name="f9" fmla="val 2"/>
              <a:gd name="f10" fmla="+- 0 0 -90"/>
              <a:gd name="f11" fmla="*/ f3 1 14"/>
              <a:gd name="f12" fmla="*/ f4 1 7"/>
              <a:gd name="f13" fmla="+- f7 0 f5"/>
              <a:gd name="f14" fmla="+- f6 0 f5"/>
              <a:gd name="f15" fmla="*/ f10 f0 1"/>
              <a:gd name="f16" fmla="*/ f14 1 14"/>
              <a:gd name="f17" fmla="*/ f13 1 7"/>
              <a:gd name="f18" fmla="*/ 2147483646 f14 1"/>
              <a:gd name="f19" fmla="*/ 2147483646 f13 1"/>
              <a:gd name="f20" fmla="*/ 0 f13 1"/>
              <a:gd name="f21" fmla="*/ 0 f14 1"/>
              <a:gd name="f22" fmla="*/ 14 f14 1"/>
              <a:gd name="f23" fmla="*/ 7 f13 1"/>
              <a:gd name="f24" fmla="*/ f15 1 f2"/>
              <a:gd name="f25" fmla="*/ f18 1 14"/>
              <a:gd name="f26" fmla="*/ f19 1 7"/>
              <a:gd name="f27" fmla="*/ f20 1 7"/>
              <a:gd name="f28" fmla="*/ f21 1 14"/>
              <a:gd name="f29" fmla="*/ f22 1 14"/>
              <a:gd name="f30" fmla="*/ f23 1 7"/>
              <a:gd name="f31" fmla="+- f24 0 f1"/>
              <a:gd name="f32" fmla="*/ f25 1 f16"/>
              <a:gd name="f33" fmla="*/ f26 1 f17"/>
              <a:gd name="f34" fmla="*/ f27 1 f17"/>
              <a:gd name="f35" fmla="*/ f28 1 f16"/>
              <a:gd name="f36" fmla="*/ f29 1 f16"/>
              <a:gd name="f37" fmla="*/ f30 1 f17"/>
              <a:gd name="f38" fmla="*/ f35 f11 1"/>
              <a:gd name="f39" fmla="*/ f36 f11 1"/>
              <a:gd name="f40" fmla="*/ f37 f12 1"/>
              <a:gd name="f41" fmla="*/ f34 f12 1"/>
              <a:gd name="f42" fmla="*/ f32 f11 1"/>
              <a:gd name="f43" fmla="*/ f33 f12 1"/>
            </a:gdLst>
            <a:ahLst/>
            <a:cxnLst>
              <a:cxn ang="3cd4">
                <a:pos x="hc" y="t"/>
              </a:cxn>
              <a:cxn ang="0">
                <a:pos x="r" y="vc"/>
              </a:cxn>
              <a:cxn ang="cd4">
                <a:pos x="hc" y="b"/>
              </a:cxn>
              <a:cxn ang="cd2">
                <a:pos x="l" y="vc"/>
              </a:cxn>
              <a:cxn ang="f31">
                <a:pos x="f42" y="f43"/>
              </a:cxn>
              <a:cxn ang="f31">
                <a:pos x="f42" y="f43"/>
              </a:cxn>
              <a:cxn ang="f31">
                <a:pos x="f42" y="f41"/>
              </a:cxn>
              <a:cxn ang="f31">
                <a:pos x="f42" y="f43"/>
              </a:cxn>
              <a:cxn ang="f31">
                <a:pos x="f38" y="f43"/>
              </a:cxn>
              <a:cxn ang="f31">
                <a:pos x="f42" y="f43"/>
              </a:cxn>
            </a:cxnLst>
            <a:rect l="f38" t="f41" r="f39" b="f40"/>
            <a:pathLst>
              <a:path w="14" h="7">
                <a:moveTo>
                  <a:pt x="f6" y="f7"/>
                </a:moveTo>
                <a:lnTo>
                  <a:pt x="f8" y="f9"/>
                </a:lnTo>
                <a:lnTo>
                  <a:pt x="f7" y="f5"/>
                </a:lnTo>
                <a:lnTo>
                  <a:pt x="f9" y="f9"/>
                </a:lnTo>
                <a:lnTo>
                  <a:pt x="f5" y="f7"/>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5" name="Freeform 197">
            <a:extLst>
              <a:ext uri="{FF2B5EF4-FFF2-40B4-BE49-F238E27FC236}">
                <a16:creationId xmlns:a16="http://schemas.microsoft.com/office/drawing/2014/main" id="{E1664A63-D4C0-44A5-B976-C380E85FADE0}"/>
              </a:ext>
            </a:extLst>
          </p:cNvPr>
          <p:cNvSpPr/>
          <p:nvPr/>
        </p:nvSpPr>
        <p:spPr>
          <a:xfrm>
            <a:off x="4654552" y="5497509"/>
            <a:ext cx="11109" cy="6345"/>
          </a:xfrm>
          <a:custGeom>
            <a:avLst/>
            <a:gdLst>
              <a:gd name="f0" fmla="val 10800000"/>
              <a:gd name="f1" fmla="val 5400000"/>
              <a:gd name="f2" fmla="val 180"/>
              <a:gd name="f3" fmla="val w"/>
              <a:gd name="f4" fmla="val h"/>
              <a:gd name="f5" fmla="val 0"/>
              <a:gd name="f6" fmla="val 14"/>
              <a:gd name="f7" fmla="val 7"/>
              <a:gd name="f8" fmla="val 2"/>
              <a:gd name="f9" fmla="val 4"/>
              <a:gd name="f10" fmla="val 11"/>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pic>
        <p:nvPicPr>
          <p:cNvPr id="16" name="Picture 15" descr="H:\DCIM\100PHOTO\SAM_4331.JPG">
            <a:extLst>
              <a:ext uri="{FF2B5EF4-FFF2-40B4-BE49-F238E27FC236}">
                <a16:creationId xmlns:a16="http://schemas.microsoft.com/office/drawing/2014/main" id="{EF605C00-CAA6-4A5B-A6F9-00E044E69C2F}"/>
              </a:ext>
            </a:extLst>
          </p:cNvPr>
          <p:cNvPicPr>
            <a:picLocks noChangeAspect="1"/>
          </p:cNvPicPr>
          <p:nvPr/>
        </p:nvPicPr>
        <p:blipFill>
          <a:blip r:embed="rId3"/>
          <a:srcRect/>
          <a:stretch>
            <a:fillRect/>
          </a:stretch>
        </p:blipFill>
        <p:spPr>
          <a:xfrm>
            <a:off x="6732242" y="0"/>
            <a:ext cx="2015703" cy="2763874"/>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160C-F587-436B-9AF8-BDEBB05FDB4D}"/>
              </a:ext>
            </a:extLst>
          </p:cNvPr>
          <p:cNvSpPr>
            <a:spLocks noGrp="1"/>
          </p:cNvSpPr>
          <p:nvPr>
            <p:ph type="title"/>
          </p:nvPr>
        </p:nvSpPr>
        <p:spPr>
          <a:xfrm>
            <a:off x="457199" y="344916"/>
            <a:ext cx="8229600" cy="1066800"/>
          </a:xfrm>
        </p:spPr>
        <p:txBody>
          <a:bodyPr/>
          <a:lstStyle/>
          <a:p>
            <a:r>
              <a:rPr lang="en-GB" dirty="0"/>
              <a:t>50 things to do before you’re 5!</a:t>
            </a:r>
          </a:p>
        </p:txBody>
      </p:sp>
      <p:sp>
        <p:nvSpPr>
          <p:cNvPr id="3" name="Content Placeholder 2">
            <a:extLst>
              <a:ext uri="{FF2B5EF4-FFF2-40B4-BE49-F238E27FC236}">
                <a16:creationId xmlns:a16="http://schemas.microsoft.com/office/drawing/2014/main" id="{653FDC9E-9AD1-4146-898D-27F9A8D32A43}"/>
              </a:ext>
            </a:extLst>
          </p:cNvPr>
          <p:cNvSpPr>
            <a:spLocks noGrp="1"/>
          </p:cNvSpPr>
          <p:nvPr>
            <p:ph idx="1"/>
          </p:nvPr>
        </p:nvSpPr>
        <p:spPr>
          <a:xfrm>
            <a:off x="457199" y="1157902"/>
            <a:ext cx="8229600" cy="4325112"/>
          </a:xfrm>
        </p:spPr>
        <p:txBody>
          <a:bodyPr/>
          <a:lstStyle/>
          <a:p>
            <a:r>
              <a:rPr lang="en-GB" sz="2400" dirty="0">
                <a:solidFill>
                  <a:srgbClr val="2A2A2A"/>
                </a:solidFill>
                <a:latin typeface="Open Sans"/>
              </a:rPr>
              <a:t>The 50 Things To Do Before You’re Five mobile app gives parents and carers 50 low or no-cost experiences to support their child's social, emotional, physical and early language development.</a:t>
            </a:r>
          </a:p>
          <a:p>
            <a:endParaRPr lang="en-GB" sz="2400" dirty="0">
              <a:solidFill>
                <a:srgbClr val="2A2A2A"/>
              </a:solidFill>
              <a:latin typeface="Open Sans"/>
            </a:endParaRPr>
          </a:p>
          <a:p>
            <a:r>
              <a:rPr lang="en-GB" sz="2400" dirty="0">
                <a:solidFill>
                  <a:srgbClr val="333333"/>
                </a:solidFill>
                <a:latin typeface="Open Sans"/>
              </a:rPr>
              <a:t>The app contains all the information, guidance and supporting resources to allow parents to build a </a:t>
            </a:r>
            <a:r>
              <a:rPr lang="en-GB" sz="2400" b="1" dirty="0">
                <a:solidFill>
                  <a:srgbClr val="333333"/>
                </a:solidFill>
                <a:latin typeface="Open Sans"/>
              </a:rPr>
              <a:t>memory bank</a:t>
            </a:r>
            <a:r>
              <a:rPr lang="en-GB" sz="2400" dirty="0">
                <a:solidFill>
                  <a:srgbClr val="333333"/>
                </a:solidFill>
                <a:latin typeface="Open Sans"/>
              </a:rPr>
              <a:t> of photos and videos, as a collection of their child's special moments.</a:t>
            </a:r>
          </a:p>
          <a:p>
            <a:endParaRPr lang="en-GB" dirty="0"/>
          </a:p>
        </p:txBody>
      </p:sp>
      <p:pic>
        <p:nvPicPr>
          <p:cNvPr id="5" name="Picture 4" descr="50Things5-MainLogoColour-LS.png">
            <a:extLst>
              <a:ext uri="{FF2B5EF4-FFF2-40B4-BE49-F238E27FC236}">
                <a16:creationId xmlns:a16="http://schemas.microsoft.com/office/drawing/2014/main" id="{3788BECA-91C4-45AD-BDF1-44954BFCAE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96136" y="5229200"/>
            <a:ext cx="2724502" cy="1541254"/>
          </a:xfrm>
          <a:prstGeom prst="rect">
            <a:avLst/>
          </a:prstGeom>
          <a:noFill/>
          <a:ln>
            <a:noFill/>
          </a:ln>
        </p:spPr>
      </p:pic>
      <p:pic>
        <p:nvPicPr>
          <p:cNvPr id="6" name="Picture 5">
            <a:extLst>
              <a:ext uri="{FF2B5EF4-FFF2-40B4-BE49-F238E27FC236}">
                <a16:creationId xmlns:a16="http://schemas.microsoft.com/office/drawing/2014/main" id="{9559D5EB-0E03-4C35-A343-E9894FC9DF5B}"/>
              </a:ext>
            </a:extLst>
          </p:cNvPr>
          <p:cNvPicPr>
            <a:picLocks noChangeAspect="1"/>
          </p:cNvPicPr>
          <p:nvPr/>
        </p:nvPicPr>
        <p:blipFill>
          <a:blip r:embed="rId3"/>
          <a:stretch>
            <a:fillRect/>
          </a:stretch>
        </p:blipFill>
        <p:spPr>
          <a:xfrm>
            <a:off x="899592" y="4736408"/>
            <a:ext cx="2597121" cy="2121592"/>
          </a:xfrm>
          <a:prstGeom prst="rect">
            <a:avLst/>
          </a:prstGeom>
        </p:spPr>
      </p:pic>
    </p:spTree>
    <p:extLst>
      <p:ext uri="{BB962C8B-B14F-4D97-AF65-F5344CB8AC3E}">
        <p14:creationId xmlns:p14="http://schemas.microsoft.com/office/powerpoint/2010/main" val="1340490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9"/>
          <p:cNvSpPr>
            <a:spLocks noChangeArrowheads="1"/>
          </p:cNvSpPr>
          <p:nvPr/>
        </p:nvSpPr>
        <p:spPr bwMode="auto">
          <a:xfrm>
            <a:off x="323528" y="692696"/>
            <a:ext cx="835183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400" b="1" u="sng" dirty="0">
                <a:solidFill>
                  <a:srgbClr val="FF0000"/>
                </a:solidFill>
                <a:latin typeface="Comic Sans MS" panose="030F0702030302020204" pitchFamily="66" charset="0"/>
              </a:rPr>
              <a:t>Contact numbers</a:t>
            </a:r>
          </a:p>
        </p:txBody>
      </p:sp>
      <p:pic>
        <p:nvPicPr>
          <p:cNvPr id="33795" name="Picture 1030" descr="bd0492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437112"/>
            <a:ext cx="9921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1031"/>
          <p:cNvSpPr>
            <a:spLocks noChangeArrowheads="1"/>
          </p:cNvSpPr>
          <p:nvPr/>
        </p:nvSpPr>
        <p:spPr bwMode="auto">
          <a:xfrm>
            <a:off x="539750" y="1844675"/>
            <a:ext cx="77644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tx2"/>
              </a:buClr>
              <a:buSzPct val="75000"/>
              <a:buFont typeface="Wingdings" panose="05000000000000000000" pitchFamily="2" charset="2"/>
              <a:buNone/>
            </a:pPr>
            <a:endParaRPr lang="en-GB" altLang="en-US" sz="2800" b="0" u="none" dirty="0">
              <a:latin typeface="Comic Sans MS" panose="030F0702030302020204" pitchFamily="66" charset="0"/>
            </a:endParaRPr>
          </a:p>
          <a:p>
            <a:pPr marL="0" indent="0" eaLnBrk="1" hangingPunct="1">
              <a:spcBef>
                <a:spcPct val="50000"/>
              </a:spcBef>
              <a:buClr>
                <a:schemeClr val="tx2"/>
              </a:buClr>
              <a:buSzPct val="75000"/>
              <a:buNone/>
            </a:pPr>
            <a:r>
              <a:rPr lang="en-GB" altLang="en-US" sz="2800" b="0" u="none" dirty="0">
                <a:latin typeface="Comic Sans MS" panose="030F0702030302020204" pitchFamily="66" charset="0"/>
              </a:rPr>
              <a:t>Please inform us of any changes to  information especially phone numbers. We also require at least 2 emergency contact numbers please.</a:t>
            </a:r>
          </a:p>
        </p:txBody>
      </p:sp>
    </p:spTree>
    <p:extLst>
      <p:ext uri="{BB962C8B-B14F-4D97-AF65-F5344CB8AC3E}">
        <p14:creationId xmlns:p14="http://schemas.microsoft.com/office/powerpoint/2010/main" val="2551505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470694"/>
            <a:ext cx="7772400" cy="990600"/>
          </a:xfrm>
        </p:spPr>
        <p:txBody>
          <a:bodyPr/>
          <a:lstStyle/>
          <a:p>
            <a:pPr eaLnBrk="1" hangingPunct="1"/>
            <a:r>
              <a:rPr lang="en-GB" altLang="en-US" sz="3600" b="1" u="sng" dirty="0">
                <a:solidFill>
                  <a:srgbClr val="FF0000"/>
                </a:solidFill>
                <a:latin typeface="Comic Sans MS" panose="030F0702030302020204" pitchFamily="66" charset="0"/>
              </a:rPr>
              <a:t>Medical Needs</a:t>
            </a:r>
          </a:p>
        </p:txBody>
      </p:sp>
      <p:sp>
        <p:nvSpPr>
          <p:cNvPr id="35843" name="Rectangle 3"/>
          <p:cNvSpPr>
            <a:spLocks noGrp="1" noChangeArrowheads="1"/>
          </p:cNvSpPr>
          <p:nvPr>
            <p:ph type="body" idx="1"/>
          </p:nvPr>
        </p:nvSpPr>
        <p:spPr>
          <a:xfrm>
            <a:off x="228600" y="2349500"/>
            <a:ext cx="8915400" cy="3815804"/>
          </a:xfrm>
        </p:spPr>
        <p:txBody>
          <a:bodyPr>
            <a:normAutofit fontScale="62500" lnSpcReduction="20000"/>
          </a:bodyPr>
          <a:lstStyle/>
          <a:p>
            <a:pPr eaLnBrk="1" hangingPunct="1">
              <a:lnSpc>
                <a:spcPct val="120000"/>
              </a:lnSpc>
              <a:buFontTx/>
              <a:buNone/>
            </a:pPr>
            <a:r>
              <a:rPr lang="en-GB" altLang="en-US" sz="4000" u="sng" dirty="0">
                <a:latin typeface="Comic Sans MS" panose="030F0702030302020204" pitchFamily="66" charset="0"/>
              </a:rPr>
              <a:t>Dietary/Medical Requirements: </a:t>
            </a:r>
          </a:p>
          <a:p>
            <a:pPr eaLnBrk="1" hangingPunct="1">
              <a:lnSpc>
                <a:spcPct val="120000"/>
              </a:lnSpc>
              <a:buFontTx/>
              <a:buNone/>
            </a:pPr>
            <a:r>
              <a:rPr lang="en-GB" altLang="en-US" sz="4000" u="sng" dirty="0">
                <a:latin typeface="Comic Sans MS" panose="030F0702030302020204" pitchFamily="66" charset="0"/>
              </a:rPr>
              <a:t> </a:t>
            </a:r>
          </a:p>
          <a:p>
            <a:pPr eaLnBrk="1" hangingPunct="1">
              <a:lnSpc>
                <a:spcPct val="120000"/>
              </a:lnSpc>
              <a:buFontTx/>
              <a:buNone/>
            </a:pPr>
            <a:r>
              <a:rPr lang="en-GB" altLang="en-US" sz="4000" dirty="0">
                <a:latin typeface="Comic Sans MS" panose="030F0702030302020204" pitchFamily="66" charset="0"/>
              </a:rPr>
              <a:t>Please ensure we are informed of</a:t>
            </a:r>
          </a:p>
          <a:p>
            <a:pPr eaLnBrk="1" hangingPunct="1">
              <a:lnSpc>
                <a:spcPct val="120000"/>
              </a:lnSpc>
              <a:buFontTx/>
              <a:buNone/>
            </a:pPr>
            <a:r>
              <a:rPr lang="en-GB" altLang="en-US" sz="4000" dirty="0">
                <a:latin typeface="Comic Sans MS" panose="030F0702030302020204" pitchFamily="66" charset="0"/>
              </a:rPr>
              <a:t>any special dietary requirements, food</a:t>
            </a:r>
          </a:p>
          <a:p>
            <a:pPr eaLnBrk="1" hangingPunct="1">
              <a:lnSpc>
                <a:spcPct val="120000"/>
              </a:lnSpc>
              <a:buFontTx/>
              <a:buNone/>
            </a:pPr>
            <a:r>
              <a:rPr lang="en-GB" altLang="en-US" sz="4000" dirty="0">
                <a:latin typeface="Comic Sans MS" panose="030F0702030302020204" pitchFamily="66" charset="0"/>
              </a:rPr>
              <a:t>allergies or medical needs</a:t>
            </a:r>
          </a:p>
          <a:p>
            <a:pPr eaLnBrk="1" hangingPunct="1">
              <a:lnSpc>
                <a:spcPct val="120000"/>
              </a:lnSpc>
              <a:buFontTx/>
              <a:buNone/>
            </a:pPr>
            <a:r>
              <a:rPr lang="en-GB" altLang="en-US" sz="4000" dirty="0">
                <a:latin typeface="Comic Sans MS" panose="030F0702030302020204" pitchFamily="66" charset="0"/>
              </a:rPr>
              <a:t>Inhalers-</a:t>
            </a:r>
          </a:p>
          <a:p>
            <a:pPr eaLnBrk="1" hangingPunct="1">
              <a:lnSpc>
                <a:spcPct val="120000"/>
              </a:lnSpc>
              <a:buFontTx/>
              <a:buNone/>
            </a:pPr>
            <a:r>
              <a:rPr lang="en-GB" altLang="en-US" sz="4000" dirty="0">
                <a:latin typeface="Comic Sans MS" panose="030F0702030302020204" pitchFamily="66" charset="0"/>
              </a:rPr>
              <a:t>If your child requires an inhaler we do need an inhaler that we can keep at school at all times, should they require it. </a:t>
            </a:r>
          </a:p>
          <a:p>
            <a:pPr eaLnBrk="1" hangingPunct="1">
              <a:lnSpc>
                <a:spcPct val="80000"/>
              </a:lnSpc>
            </a:pPr>
            <a:endParaRPr lang="en-GB" altLang="en-US" sz="2400" dirty="0">
              <a:latin typeface="Comic Sans MS" panose="030F0702030302020204" pitchFamily="66" charset="0"/>
            </a:endParaRPr>
          </a:p>
          <a:p>
            <a:pPr eaLnBrk="1" hangingPunct="1">
              <a:lnSpc>
                <a:spcPct val="80000"/>
              </a:lnSpc>
              <a:buFontTx/>
              <a:buNone/>
            </a:pPr>
            <a:endParaRPr lang="en-GB" altLang="en-US" sz="2400" dirty="0">
              <a:latin typeface="Comic Sans MS" panose="030F0702030302020204" pitchFamily="66" charset="0"/>
            </a:endParaRPr>
          </a:p>
        </p:txBody>
      </p:sp>
      <p:sp>
        <p:nvSpPr>
          <p:cNvPr id="35844" name="Text Box 4"/>
          <p:cNvSpPr txBox="1">
            <a:spLocks noChangeArrowheads="1"/>
          </p:cNvSpPr>
          <p:nvPr/>
        </p:nvSpPr>
        <p:spPr bwMode="auto">
          <a:xfrm>
            <a:off x="1219200" y="1752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b="0" u="none">
              <a:latin typeface="Times New Roman" panose="02020603050405020304" pitchFamily="18" charset="0"/>
            </a:endParaRPr>
          </a:p>
        </p:txBody>
      </p:sp>
      <p:pic>
        <p:nvPicPr>
          <p:cNvPr id="35846" name="Picture 6" descr="bd2005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92696"/>
            <a:ext cx="21336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786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49"/>
          <p:cNvSpPr>
            <a:spLocks noChangeArrowheads="1"/>
          </p:cNvSpPr>
          <p:nvPr/>
        </p:nvSpPr>
        <p:spPr bwMode="auto">
          <a:xfrm>
            <a:off x="609693" y="649538"/>
            <a:ext cx="4419600" cy="608013"/>
          </a:xfrm>
          <a:prstGeom prst="rect">
            <a:avLst/>
          </a:prstGeom>
          <a:noFill/>
          <a:ln w="9525">
            <a:noFill/>
            <a:miter lim="800000"/>
            <a:headEnd/>
            <a:tailEnd/>
          </a:ln>
        </p:spPr>
        <p:txBody>
          <a:bodyPr lIns="92075" tIns="46038" rIns="92075" bIns="46038" anchor="ctr"/>
          <a:lstStyle/>
          <a:p>
            <a:pPr eaLnBrk="1" hangingPunct="1">
              <a:defRPr/>
            </a:pPr>
            <a:r>
              <a:rPr lang="en-GB" sz="4400" b="1" u="sng" dirty="0">
                <a:solidFill>
                  <a:srgbClr val="FF0000"/>
                </a:solidFill>
                <a:latin typeface="Comic Sans MS" pitchFamily="66" charset="0"/>
              </a:rPr>
              <a:t>Snack</a:t>
            </a:r>
          </a:p>
        </p:txBody>
      </p:sp>
      <p:sp>
        <p:nvSpPr>
          <p:cNvPr id="37891" name="Text Box 1056"/>
          <p:cNvSpPr txBox="1">
            <a:spLocks noChangeArrowheads="1"/>
          </p:cNvSpPr>
          <p:nvPr/>
        </p:nvSpPr>
        <p:spPr bwMode="auto">
          <a:xfrm>
            <a:off x="179388" y="4025900"/>
            <a:ext cx="8713787" cy="22544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88620" indent="-342900">
              <a:spcBef>
                <a:spcPts val="300"/>
              </a:spcBef>
              <a:buClr>
                <a:srgbClr val="EB641B"/>
              </a:buClr>
            </a:pPr>
            <a:r>
              <a:rPr lang="en-GB" sz="2400" dirty="0">
                <a:latin typeface="Comic Sans MS" panose="030F0702030302020204" pitchFamily="66" charset="0"/>
              </a:rPr>
              <a:t>We do ask for weekly donations of 50p. This covers daily snacks and other events we hold. </a:t>
            </a:r>
          </a:p>
          <a:p>
            <a:pPr marL="388620" indent="-342900">
              <a:spcBef>
                <a:spcPts val="300"/>
              </a:spcBef>
              <a:buClr>
                <a:srgbClr val="EB641B"/>
              </a:buClr>
            </a:pPr>
            <a:r>
              <a:rPr lang="en-GB" sz="2400" dirty="0">
                <a:latin typeface="Comic Sans MS" panose="030F0702030302020204" pitchFamily="66" charset="0"/>
              </a:rPr>
              <a:t>Your child will be given a free carton of milk during the session, until the term in which they turn 5 years of age. </a:t>
            </a:r>
          </a:p>
          <a:p>
            <a:pPr eaLnBrk="1" hangingPunct="1">
              <a:spcBef>
                <a:spcPct val="50000"/>
              </a:spcBef>
              <a:buFontTx/>
              <a:buNone/>
            </a:pPr>
            <a:endParaRPr lang="en-GB" altLang="en-US" sz="2800" b="0" u="none" dirty="0">
              <a:solidFill>
                <a:schemeClr val="tx2"/>
              </a:solidFill>
              <a:latin typeface="Comic Sans MS" panose="030F0702030302020204" pitchFamily="66" charset="0"/>
            </a:endParaRPr>
          </a:p>
        </p:txBody>
      </p:sp>
      <p:sp>
        <p:nvSpPr>
          <p:cNvPr id="37893" name="Rectangle 10"/>
          <p:cNvSpPr>
            <a:spLocks noChangeArrowheads="1"/>
          </p:cNvSpPr>
          <p:nvPr/>
        </p:nvSpPr>
        <p:spPr bwMode="auto">
          <a:xfrm>
            <a:off x="575444" y="1687151"/>
            <a:ext cx="2376487" cy="2087562"/>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u="none" dirty="0">
                <a:latin typeface="Comic Sans MS" panose="030F0702030302020204" pitchFamily="66" charset="0"/>
              </a:rPr>
              <a:t>50p each week</a:t>
            </a:r>
          </a:p>
          <a:p>
            <a:pPr algn="ctr" eaLnBrk="1" hangingPunct="1">
              <a:spcBef>
                <a:spcPct val="0"/>
              </a:spcBef>
              <a:buFontTx/>
              <a:buNone/>
            </a:pPr>
            <a:r>
              <a:rPr lang="en-GB" altLang="en-US" sz="2400" u="none" dirty="0">
                <a:latin typeface="Comic Sans MS" panose="030F0702030302020204" pitchFamily="66" charset="0"/>
              </a:rPr>
              <a:t>for</a:t>
            </a:r>
          </a:p>
          <a:p>
            <a:pPr algn="ctr" eaLnBrk="1" hangingPunct="1">
              <a:spcBef>
                <a:spcPct val="0"/>
              </a:spcBef>
              <a:buFontTx/>
              <a:buNone/>
            </a:pPr>
            <a:r>
              <a:rPr lang="en-GB" altLang="en-US" sz="2400" u="none" dirty="0">
                <a:latin typeface="Comic Sans MS" panose="030F0702030302020204" pitchFamily="66" charset="0"/>
              </a:rPr>
              <a:t>Snack</a:t>
            </a:r>
          </a:p>
          <a:p>
            <a:pPr algn="ctr" eaLnBrk="1" hangingPunct="1">
              <a:spcBef>
                <a:spcPct val="0"/>
              </a:spcBef>
              <a:buFontTx/>
              <a:buNone/>
            </a:pPr>
            <a:r>
              <a:rPr lang="en-GB" altLang="en-US" sz="2400" u="none" dirty="0">
                <a:latin typeface="Comic Sans MS" panose="030F0702030302020204" pitchFamily="66" charset="0"/>
              </a:rPr>
              <a:t>Collected on a </a:t>
            </a:r>
          </a:p>
          <a:p>
            <a:pPr algn="ctr" eaLnBrk="1" hangingPunct="1">
              <a:spcBef>
                <a:spcPct val="0"/>
              </a:spcBef>
              <a:buFontTx/>
              <a:buNone/>
            </a:pPr>
            <a:r>
              <a:rPr lang="en-GB" altLang="en-US" sz="2400" u="none" dirty="0">
                <a:latin typeface="Comic Sans MS" panose="030F0702030302020204" pitchFamily="66" charset="0"/>
              </a:rPr>
              <a:t>Monday</a:t>
            </a:r>
            <a:endParaRPr lang="en-US" altLang="en-US" sz="2400" u="none" dirty="0">
              <a:latin typeface="Comic Sans MS" panose="030F0702030302020204" pitchFamily="66" charset="0"/>
            </a:endParaRPr>
          </a:p>
        </p:txBody>
      </p:sp>
      <p:pic>
        <p:nvPicPr>
          <p:cNvPr id="1026" name="Picture 2" descr="Free School Milk Stock Photos &amp; Free School Milk Stock Images - Alam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674" b="23279"/>
          <a:stretch/>
        </p:blipFill>
        <p:spPr bwMode="auto">
          <a:xfrm>
            <a:off x="6516216" y="786715"/>
            <a:ext cx="2088232" cy="2144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en Home Flaherty Fruit Bowl &amp; Reviews | Wayfair.co.u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714" l="0" r="100000"/>
                    </a14:imgEffect>
                  </a14:imgLayer>
                </a14:imgProps>
              </a:ext>
              <a:ext uri="{28A0092B-C50C-407E-A947-70E740481C1C}">
                <a14:useLocalDpi xmlns:a14="http://schemas.microsoft.com/office/drawing/2010/main" val="0"/>
              </a:ext>
            </a:extLst>
          </a:blip>
          <a:srcRect/>
          <a:stretch>
            <a:fillRect/>
          </a:stretch>
        </p:blipFill>
        <p:spPr bwMode="auto">
          <a:xfrm>
            <a:off x="4716016" y="1687151"/>
            <a:ext cx="2270348" cy="227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679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1"/>
            <a:ext cx="7772400" cy="813194"/>
          </a:xfrm>
        </p:spPr>
        <p:txBody>
          <a:bodyPr/>
          <a:lstStyle/>
          <a:p>
            <a:r>
              <a:rPr lang="en-GB" u="sng" dirty="0">
                <a:solidFill>
                  <a:srgbClr val="FF0000"/>
                </a:solidFill>
                <a:effectLst/>
                <a:latin typeface="Comic Sans MS" panose="030F0702030302020204" pitchFamily="66" charset="0"/>
              </a:rPr>
              <a:t>Behaviour </a:t>
            </a:r>
          </a:p>
        </p:txBody>
      </p:sp>
      <p:sp>
        <p:nvSpPr>
          <p:cNvPr id="6145" name="Rectangle 1"/>
          <p:cNvSpPr>
            <a:spLocks noChangeArrowheads="1"/>
          </p:cNvSpPr>
          <p:nvPr/>
        </p:nvSpPr>
        <p:spPr bwMode="auto">
          <a:xfrm>
            <a:off x="323528" y="907924"/>
            <a:ext cx="8496944" cy="581697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GB" dirty="0">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effectLst/>
                <a:latin typeface="Comic Sans MS" panose="030F0702030302020204" pitchFamily="66" charset="0"/>
              </a:rPr>
              <a:t>Within Reception, the children are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effectLst/>
                <a:latin typeface="Comic Sans MS" panose="030F0702030302020204" pitchFamily="66" charset="0"/>
              </a:rPr>
              <a:t>praised for good behaviour using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effectLst/>
                <a:latin typeface="Comic Sans MS" panose="030F0702030302020204" pitchFamily="66" charset="0"/>
              </a:rPr>
              <a:t>many </a:t>
            </a:r>
            <a:r>
              <a:rPr lang="en-GB" dirty="0">
                <a:latin typeface="Comic Sans MS" panose="030F0702030302020204" pitchFamily="66" charset="0"/>
              </a:rPr>
              <a:t>different types of rewards. </a:t>
            </a:r>
          </a:p>
          <a:p>
            <a:endParaRPr lang="en-GB" dirty="0">
              <a:latin typeface="Comic Sans MS" panose="030F0702030302020204" pitchFamily="66" charset="0"/>
            </a:endParaRPr>
          </a:p>
          <a:p>
            <a:pPr lvl="0" eaLnBrk="0" fontAlgn="base" hangingPunct="0">
              <a:spcBef>
                <a:spcPct val="0"/>
              </a:spcBef>
              <a:spcAft>
                <a:spcPct val="0"/>
              </a:spcAft>
            </a:pPr>
            <a:r>
              <a:rPr lang="en-GB" b="1" u="sng" dirty="0">
                <a:latin typeface="Comic Sans MS" panose="030F0702030302020204" pitchFamily="66" charset="0"/>
              </a:rPr>
              <a:t>Weekly:</a:t>
            </a:r>
          </a:p>
          <a:p>
            <a:pPr marL="457200" lvl="0" indent="-457200" eaLnBrk="0" fontAlgn="base" hangingPunct="0">
              <a:spcBef>
                <a:spcPct val="0"/>
              </a:spcBef>
              <a:spcAft>
                <a:spcPct val="0"/>
              </a:spcAft>
              <a:buFont typeface="Arial" panose="020B0604020202020204" pitchFamily="34" charset="0"/>
              <a:buChar char="•"/>
            </a:pPr>
            <a:r>
              <a:rPr lang="en-GB" b="1" dirty="0">
                <a:latin typeface="Comic Sans MS" panose="030F0702030302020204" pitchFamily="66" charset="0"/>
              </a:rPr>
              <a:t>Star of the week </a:t>
            </a:r>
          </a:p>
          <a:p>
            <a:pPr marL="457200" lvl="0" indent="-457200" eaLnBrk="0" fontAlgn="base" hangingPunct="0">
              <a:spcBef>
                <a:spcPct val="0"/>
              </a:spcBef>
              <a:spcAft>
                <a:spcPct val="0"/>
              </a:spcAft>
              <a:buFont typeface="Arial" panose="020B0604020202020204" pitchFamily="34" charset="0"/>
              <a:buChar char="•"/>
            </a:pPr>
            <a:r>
              <a:rPr lang="en-GB" b="1" dirty="0">
                <a:latin typeface="Comic Sans MS" panose="030F0702030302020204" pitchFamily="66" charset="0"/>
              </a:rPr>
              <a:t>Dojo winner </a:t>
            </a:r>
            <a:r>
              <a:rPr lang="en-GB" dirty="0">
                <a:latin typeface="Comic Sans MS" panose="030F0702030302020204" pitchFamily="66" charset="0"/>
              </a:rPr>
              <a:t>- child who has been rewarded with the most dojo points.</a:t>
            </a:r>
          </a:p>
          <a:p>
            <a:pPr marL="457200" lvl="0" indent="-457200" eaLnBrk="0" fontAlgn="base" hangingPunct="0">
              <a:spcBef>
                <a:spcPct val="0"/>
              </a:spcBef>
              <a:spcAft>
                <a:spcPct val="0"/>
              </a:spcAft>
              <a:buFont typeface="Arial" panose="020B0604020202020204" pitchFamily="34" charset="0"/>
              <a:buChar char="•"/>
            </a:pPr>
            <a:r>
              <a:rPr lang="en-GB" b="1" dirty="0">
                <a:latin typeface="Comic Sans MS" panose="030F0702030302020204" pitchFamily="66" charset="0"/>
              </a:rPr>
              <a:t>Helping hands </a:t>
            </a:r>
            <a:r>
              <a:rPr lang="en-GB" dirty="0">
                <a:latin typeface="Comic Sans MS" panose="030F0702030302020204" pitchFamily="66" charset="0"/>
              </a:rPr>
              <a:t>- children are given responsibilities within the classroom, such as tidy up monitor. </a:t>
            </a:r>
          </a:p>
          <a:p>
            <a:pPr marL="285750" indent="-285750" eaLnBrk="0" fontAlgn="base" hangingPunct="0">
              <a:spcBef>
                <a:spcPct val="0"/>
              </a:spcBef>
              <a:spcAft>
                <a:spcPct val="0"/>
              </a:spcAft>
              <a:buFont typeface="Arial" panose="020B0604020202020204" pitchFamily="34" charset="0"/>
              <a:buChar char="•"/>
            </a:pPr>
            <a:r>
              <a:rPr kumimoji="0" lang="en-GB" b="0" i="0" u="none" strike="noStrike" cap="none" normalizeH="0" baseline="0" dirty="0">
                <a:ln>
                  <a:noFill/>
                </a:ln>
                <a:effectLst/>
                <a:latin typeface="Comic Sans MS" panose="030F0702030302020204" pitchFamily="66" charset="0"/>
              </a:rPr>
              <a:t> </a:t>
            </a:r>
            <a:r>
              <a:rPr lang="en-GB" b="1" dirty="0">
                <a:latin typeface="Comic Sans MS" panose="030F0702030302020204" pitchFamily="66" charset="0"/>
              </a:rPr>
              <a:t>Dip in the box – </a:t>
            </a:r>
            <a:r>
              <a:rPr lang="en-GB" dirty="0">
                <a:latin typeface="Comic Sans MS" panose="030F0702030302020204" pitchFamily="66" charset="0"/>
              </a:rPr>
              <a:t>Completion of all challenges. </a:t>
            </a:r>
            <a:endParaRPr lang="en-GB" b="1" dirty="0">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b="1" u="sng" dirty="0">
                <a:latin typeface="Comic Sans MS" panose="030F0702030302020204" pitchFamily="66" charset="0"/>
              </a:rPr>
              <a:t>Daily: </a:t>
            </a:r>
          </a:p>
          <a:p>
            <a:pPr eaLnBrk="0" fontAlgn="base" hangingPunct="0">
              <a:spcBef>
                <a:spcPct val="0"/>
              </a:spcBef>
              <a:spcAft>
                <a:spcPct val="0"/>
              </a:spcAft>
            </a:pPr>
            <a:endParaRPr lang="en-GB" b="1" dirty="0">
              <a:latin typeface="Comic Sans MS" panose="030F0702030302020204" pitchFamily="66"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b="1" i="0" u="none" strike="noStrike" cap="none" normalizeH="0" baseline="0" dirty="0">
                <a:ln>
                  <a:noFill/>
                </a:ln>
                <a:effectLst/>
                <a:latin typeface="Comic Sans MS" panose="030F0702030302020204" pitchFamily="66" charset="0"/>
              </a:rPr>
              <a:t>Stickers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b="1" dirty="0">
                <a:latin typeface="Comic Sans MS" panose="030F0702030302020204" pitchFamily="66" charset="0"/>
              </a:rPr>
              <a:t>Dojo points </a:t>
            </a:r>
          </a:p>
          <a:p>
            <a:pPr marR="0" lvl="0" algn="l" defTabSz="914400" rtl="0" eaLnBrk="0" fontAlgn="base" latinLnBrk="0" hangingPunct="0">
              <a:lnSpc>
                <a:spcPct val="100000"/>
              </a:lnSpc>
              <a:spcBef>
                <a:spcPct val="0"/>
              </a:spcBef>
              <a:spcAft>
                <a:spcPct val="0"/>
              </a:spcAft>
              <a:buClrTx/>
              <a:buSzTx/>
              <a:tabLst/>
            </a:pPr>
            <a:endParaRPr lang="en-GB" b="1" dirty="0">
              <a:latin typeface="Comic Sans MS" panose="030F0702030302020204" pitchFamily="66" charset="0"/>
            </a:endParaRPr>
          </a:p>
          <a:p>
            <a:pPr marR="0" lvl="0" algn="l" defTabSz="914400" rtl="0" eaLnBrk="0" fontAlgn="base" latinLnBrk="0" hangingPunct="0">
              <a:lnSpc>
                <a:spcPct val="100000"/>
              </a:lnSpc>
              <a:spcBef>
                <a:spcPct val="0"/>
              </a:spcBef>
              <a:spcAft>
                <a:spcPct val="0"/>
              </a:spcAft>
              <a:buClrTx/>
              <a:buSzTx/>
              <a:tabLst/>
            </a:pPr>
            <a:r>
              <a:rPr lang="en-GB" b="1" dirty="0">
                <a:latin typeface="Comic Sans MS" panose="030F0702030302020204" pitchFamily="66" charset="0"/>
              </a:rPr>
              <a:t>Calm Zone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i="0" u="none" strike="noStrike" cap="none" normalizeH="0" baseline="0" dirty="0">
                <a:ln>
                  <a:noFill/>
                </a:ln>
                <a:effectLst/>
                <a:latin typeface="Comic Sans MS"/>
              </a:rPr>
              <a:t>We have a calm zone where children will go and have some time out and to help regulate their emotions. </a:t>
            </a:r>
            <a:endParaRPr lang="en-GB" i="0" u="none" strike="noStrike" cap="none" normalizeH="0" baseline="0" dirty="0">
              <a:ln>
                <a:noFill/>
              </a:ln>
              <a:effectLst/>
              <a:latin typeface="Comic Sans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001" y="188636"/>
            <a:ext cx="3719131" cy="2094302"/>
          </a:xfrm>
          <a:prstGeom prst="rect">
            <a:avLst/>
          </a:prstGeom>
        </p:spPr>
      </p:pic>
      <p:pic>
        <p:nvPicPr>
          <p:cNvPr id="5" name="Picture 4" descr="Image result for class do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566" y="4976611"/>
            <a:ext cx="914048" cy="83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0" name="Picture 2" descr="FREE! - 👉 Star of the Week Award Certificate for Good Behaviou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00" t="8685" r="18401" b="4916"/>
          <a:stretch/>
        </p:blipFill>
        <p:spPr bwMode="auto">
          <a:xfrm>
            <a:off x="5436096" y="5006834"/>
            <a:ext cx="1235707" cy="83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330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532663" y="260648"/>
            <a:ext cx="7772400" cy="1143000"/>
          </a:xfrm>
        </p:spPr>
        <p:txBody>
          <a:bodyPr>
            <a:normAutofit/>
          </a:bodyPr>
          <a:lstStyle/>
          <a:p>
            <a:pPr eaLnBrk="1" hangingPunct="1">
              <a:defRPr/>
            </a:pPr>
            <a:r>
              <a:rPr lang="en-GB" sz="4400" b="1" u="sng" dirty="0">
                <a:solidFill>
                  <a:srgbClr val="FF0000"/>
                </a:solidFill>
                <a:effectLst>
                  <a:outerShdw blurRad="38100" dist="38100" dir="2700000" algn="tl">
                    <a:srgbClr val="FFFFFF"/>
                  </a:outerShdw>
                </a:effectLst>
                <a:latin typeface="Comic Sans MS" pitchFamily="66" charset="0"/>
              </a:rPr>
              <a:t>Parental involvement</a:t>
            </a:r>
          </a:p>
        </p:txBody>
      </p:sp>
      <p:sp>
        <p:nvSpPr>
          <p:cNvPr id="31747" name="Rectangle 3"/>
          <p:cNvSpPr>
            <a:spLocks noGrp="1" noChangeArrowheads="1"/>
          </p:cNvSpPr>
          <p:nvPr>
            <p:ph type="body" idx="4294967295"/>
          </p:nvPr>
        </p:nvSpPr>
        <p:spPr>
          <a:xfrm>
            <a:off x="323528" y="1403648"/>
            <a:ext cx="8001000" cy="5193704"/>
          </a:xfrm>
        </p:spPr>
        <p:txBody>
          <a:bodyPr>
            <a:normAutofit fontScale="25000" lnSpcReduction="20000"/>
          </a:bodyPr>
          <a:lstStyle/>
          <a:p>
            <a:pPr eaLnBrk="1" hangingPunct="1">
              <a:lnSpc>
                <a:spcPct val="170000"/>
              </a:lnSpc>
              <a:defRPr/>
            </a:pPr>
            <a:r>
              <a:rPr lang="en-GB" altLang="en-US" sz="9600" dirty="0">
                <a:latin typeface="Comic Sans MS" panose="030F0702030302020204" pitchFamily="66" charset="0"/>
              </a:rPr>
              <a:t>Our aim at Reception is to work in partnership with you. We have a variety of ways in Reception that we can do this:</a:t>
            </a:r>
          </a:p>
          <a:p>
            <a:pPr marL="109728" indent="0" eaLnBrk="1" hangingPunct="1">
              <a:lnSpc>
                <a:spcPct val="170000"/>
              </a:lnSpc>
              <a:buNone/>
              <a:defRPr/>
            </a:pPr>
            <a:r>
              <a:rPr lang="en-GB" altLang="en-US" sz="9600" dirty="0">
                <a:latin typeface="Comic Sans MS" panose="030F0702030302020204" pitchFamily="66" charset="0"/>
              </a:rPr>
              <a:t>	- Library visits </a:t>
            </a:r>
          </a:p>
          <a:p>
            <a:pPr marL="109728" indent="0" eaLnBrk="1" hangingPunct="1">
              <a:lnSpc>
                <a:spcPct val="170000"/>
              </a:lnSpc>
              <a:buNone/>
              <a:defRPr/>
            </a:pPr>
            <a:r>
              <a:rPr lang="en-GB" altLang="en-US" sz="9600" dirty="0">
                <a:latin typeface="Comic Sans MS" panose="030F0702030302020204" pitchFamily="66" charset="0"/>
              </a:rPr>
              <a:t>	- Creative events in school </a:t>
            </a:r>
          </a:p>
          <a:p>
            <a:pPr marL="109728" indent="0" eaLnBrk="1" hangingPunct="1">
              <a:lnSpc>
                <a:spcPct val="170000"/>
              </a:lnSpc>
              <a:buNone/>
              <a:defRPr/>
            </a:pPr>
            <a:r>
              <a:rPr lang="en-GB" sz="9600" dirty="0">
                <a:latin typeface="Comic Sans MS" panose="030F0702030302020204" pitchFamily="66" charset="0"/>
                <a:ea typeface="Times New Roman" pitchFamily="18" charset="0"/>
                <a:cs typeface="Arial" pitchFamily="34" charset="0"/>
              </a:rPr>
              <a:t>	- Parent consultation evening</a:t>
            </a:r>
          </a:p>
          <a:p>
            <a:pPr marL="109728" indent="0" eaLnBrk="1" hangingPunct="1">
              <a:lnSpc>
                <a:spcPct val="170000"/>
              </a:lnSpc>
              <a:buNone/>
              <a:defRPr/>
            </a:pPr>
            <a:r>
              <a:rPr lang="en-GB" sz="9600" dirty="0">
                <a:latin typeface="Comic Sans MS" panose="030F0702030302020204" pitchFamily="66" charset="0"/>
                <a:cs typeface="Arial" pitchFamily="34" charset="0"/>
              </a:rPr>
              <a:t>         - Dojo</a:t>
            </a:r>
            <a:endParaRPr lang="en-GB" sz="9600" dirty="0">
              <a:latin typeface="Comic Sans MS" panose="030F0702030302020204" pitchFamily="66" charset="0"/>
            </a:endParaRPr>
          </a:p>
          <a:p>
            <a:pPr marL="109728" indent="0" eaLnBrk="1" hangingPunct="1">
              <a:lnSpc>
                <a:spcPct val="170000"/>
              </a:lnSpc>
              <a:buNone/>
              <a:defRPr/>
            </a:pPr>
            <a:r>
              <a:rPr lang="en-GB" altLang="en-US" sz="9600" dirty="0">
                <a:latin typeface="Comic Sans MS" panose="030F0702030302020204" pitchFamily="66" charset="0"/>
              </a:rPr>
              <a:t>	- Busy bags / story sack lending service</a:t>
            </a:r>
          </a:p>
          <a:p>
            <a:pPr marL="109728" indent="0" eaLnBrk="1" hangingPunct="1">
              <a:lnSpc>
                <a:spcPct val="170000"/>
              </a:lnSpc>
              <a:buNone/>
              <a:defRPr/>
            </a:pPr>
            <a:r>
              <a:rPr lang="en-GB" altLang="en-US" sz="9600" dirty="0">
                <a:latin typeface="Comic Sans MS" panose="030F0702030302020204" pitchFamily="66" charset="0"/>
              </a:rPr>
              <a:t>	- Caring for our class bear on a weekend</a:t>
            </a:r>
          </a:p>
          <a:p>
            <a:pPr marL="0" indent="0" eaLnBrk="1" hangingPunct="1">
              <a:lnSpc>
                <a:spcPct val="170000"/>
              </a:lnSpc>
              <a:buFontTx/>
              <a:buNone/>
              <a:defRPr/>
            </a:pPr>
            <a:r>
              <a:rPr lang="en-GB" altLang="en-US" sz="2800" b="1" dirty="0">
                <a:latin typeface="Comic Sans MS" panose="030F0702030302020204" pitchFamily="66" charset="0"/>
              </a:rPr>
              <a:t> </a:t>
            </a:r>
          </a:p>
          <a:p>
            <a:pPr marL="0" indent="0" eaLnBrk="1" hangingPunct="1">
              <a:lnSpc>
                <a:spcPct val="170000"/>
              </a:lnSpc>
              <a:buFontTx/>
              <a:buNone/>
              <a:defRPr/>
            </a:pPr>
            <a:endParaRPr lang="en-GB" altLang="en-US" sz="2800" b="1" dirty="0">
              <a:latin typeface="Comic Sans MS" panose="030F0702030302020204" pitchFamily="66" charset="0"/>
            </a:endParaRPr>
          </a:p>
        </p:txBody>
      </p:sp>
    </p:spTree>
    <p:extLst>
      <p:ext uri="{BB962C8B-B14F-4D97-AF65-F5344CB8AC3E}">
        <p14:creationId xmlns:p14="http://schemas.microsoft.com/office/powerpoint/2010/main" val="3324588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00BEE-7BBE-4CB7-AD21-2121A2FDA2A5}"/>
              </a:ext>
            </a:extLst>
          </p:cNvPr>
          <p:cNvSpPr txBox="1"/>
          <p:nvPr/>
        </p:nvSpPr>
        <p:spPr>
          <a:xfrm>
            <a:off x="139958" y="718453"/>
            <a:ext cx="8406883" cy="60939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sng" strike="noStrike" kern="1200" cap="none" spc="0" baseline="0" dirty="0">
                <a:solidFill>
                  <a:srgbClr val="000000"/>
                </a:solidFill>
                <a:uFillTx/>
                <a:latin typeface="Comic Sans MS" pitchFamily="66"/>
              </a:rPr>
              <a:t>How to help…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omic Sans MS" pitchFamily="66"/>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Playing games that involve taking turns and sharing.</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solidFill>
                  <a:srgbClr val="000000"/>
                </a:solidFill>
                <a:latin typeface="Comic Sans MS" pitchFamily="66"/>
              </a:rPr>
              <a:t>Sharing stories and talking about characters and what happened.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Sing songs and nursery rhymes.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Learning letter sounds.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Recognising their name.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solidFill>
                  <a:srgbClr val="000000"/>
                </a:solidFill>
                <a:latin typeface="Comic Sans MS" pitchFamily="66"/>
              </a:rPr>
              <a:t>Writing their name.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Fred talk</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solidFill>
                  <a:srgbClr val="000000"/>
                </a:solidFill>
                <a:latin typeface="Comic Sans MS" pitchFamily="66"/>
              </a:rPr>
              <a:t>Counting objects.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Singing counting songs and rhymes.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solidFill>
                  <a:srgbClr val="000000"/>
                </a:solidFill>
                <a:latin typeface="Comic Sans MS" pitchFamily="66"/>
              </a:rPr>
              <a:t>Encouraging imaginative play.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dirty="0">
                <a:solidFill>
                  <a:srgbClr val="000000"/>
                </a:solidFill>
                <a:latin typeface="Comic Sans MS" pitchFamily="66"/>
              </a:rPr>
              <a:t>Listening to your child read.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omic Sans MS" pitchFamily="66"/>
              </a:rPr>
              <a:t>Please look at out knowledge organisers on Dojo and support with learning opportunities at home.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GB" sz="4800" b="1" u="sng" dirty="0">
                <a:ln>
                  <a:solidFill>
                    <a:schemeClr val="accent2">
                      <a:shade val="90000"/>
                      <a:satMod val="150000"/>
                    </a:schemeClr>
                  </a:solidFill>
                </a:ln>
                <a:solidFill>
                  <a:srgbClr val="FF0000"/>
                </a:solidFill>
                <a:latin typeface="Comic Sans MS" panose="030F0702030302020204" pitchFamily="66" charset="0"/>
              </a:rPr>
              <a:t>Web Links</a:t>
            </a:r>
          </a:p>
        </p:txBody>
      </p:sp>
      <p:sp>
        <p:nvSpPr>
          <p:cNvPr id="5" name="Rectangle 4"/>
          <p:cNvSpPr/>
          <p:nvPr/>
        </p:nvSpPr>
        <p:spPr>
          <a:xfrm>
            <a:off x="1571604" y="500042"/>
            <a:ext cx="4572000" cy="369332"/>
          </a:xfrm>
          <a:prstGeom prst="rect">
            <a:avLst/>
          </a:prstGeom>
        </p:spPr>
        <p:txBody>
          <a:bodyPr wrap="square">
            <a:spAutoFit/>
          </a:bodyPr>
          <a:lstStyle/>
          <a:p>
            <a:endParaRPr lang="en-GB" dirty="0"/>
          </a:p>
        </p:txBody>
      </p:sp>
      <p:sp>
        <p:nvSpPr>
          <p:cNvPr id="10" name="Rectangle 9"/>
          <p:cNvSpPr/>
          <p:nvPr/>
        </p:nvSpPr>
        <p:spPr>
          <a:xfrm>
            <a:off x="539552" y="2636912"/>
            <a:ext cx="7859216" cy="4370427"/>
          </a:xfrm>
          <a:prstGeom prst="rect">
            <a:avLst/>
          </a:prstGeom>
        </p:spPr>
        <p:txBody>
          <a:bodyPr wrap="square">
            <a:spAutoFit/>
          </a:bodyPr>
          <a:lstStyle/>
          <a:p>
            <a:r>
              <a:rPr lang="en-GB" sz="2800" dirty="0">
                <a:latin typeface="Comic Sans MS" panose="030F0702030302020204" pitchFamily="66" charset="0"/>
              </a:rPr>
              <a:t>School Website</a:t>
            </a:r>
          </a:p>
          <a:p>
            <a:r>
              <a:rPr lang="en-GB" sz="2800" dirty="0">
                <a:latin typeface="Comic Sans MS" panose="030F0702030302020204" pitchFamily="66" charset="0"/>
                <a:hlinkClick r:id="rId2"/>
              </a:rPr>
              <a:t>http://www.grovelea.ipmat.co.uk</a:t>
            </a:r>
            <a:r>
              <a:rPr lang="en-GB" sz="2800" dirty="0">
                <a:latin typeface="Comic Sans MS" panose="030F0702030302020204" pitchFamily="66" charset="0"/>
              </a:rPr>
              <a:t> </a:t>
            </a:r>
          </a:p>
          <a:p>
            <a:r>
              <a:rPr lang="en-GB" sz="2800" dirty="0">
                <a:latin typeface="Comic Sans MS" panose="030F0702030302020204" pitchFamily="66" charset="0"/>
              </a:rPr>
              <a:t>Dojo:</a:t>
            </a:r>
          </a:p>
          <a:p>
            <a:r>
              <a:rPr lang="en-GB" sz="2800" dirty="0">
                <a:latin typeface="Comic Sans MS" panose="030F0702030302020204" pitchFamily="66" charset="0"/>
                <a:hlinkClick r:id="rId3"/>
              </a:rPr>
              <a:t>https://www.classdojo.com</a:t>
            </a:r>
            <a:endParaRPr lang="en-GB" sz="2800" dirty="0">
              <a:latin typeface="Comic Sans MS" panose="030F0702030302020204" pitchFamily="66" charset="0"/>
            </a:endParaRPr>
          </a:p>
          <a:p>
            <a:r>
              <a:rPr lang="en-GB" sz="2800" dirty="0">
                <a:latin typeface="Comic Sans MS" panose="030F0702030302020204" pitchFamily="66" charset="0"/>
              </a:rPr>
              <a:t>School Dinners: </a:t>
            </a:r>
          </a:p>
          <a:p>
            <a:r>
              <a:rPr lang="en-GB" sz="2800" dirty="0">
                <a:solidFill>
                  <a:srgbClr val="FF0000"/>
                </a:solidFill>
                <a:latin typeface="Comic Sans MS" panose="030F0702030302020204" pitchFamily="66" charset="0"/>
              </a:rPr>
              <a:t>Link to follow</a:t>
            </a:r>
          </a:p>
          <a:p>
            <a:r>
              <a:rPr lang="en-GB" sz="2800" dirty="0">
                <a:latin typeface="Comic Sans MS" panose="030F0702030302020204" pitchFamily="66" charset="0"/>
              </a:rPr>
              <a:t>Twitter </a:t>
            </a:r>
          </a:p>
          <a:p>
            <a:r>
              <a:rPr lang="en-GB" sz="2800" dirty="0">
                <a:latin typeface="Comic Sans MS" panose="030F0702030302020204" pitchFamily="66" charset="0"/>
                <a:hlinkClick r:id="rId4"/>
              </a:rPr>
              <a:t>https://twitter.com/ipmatgrovelea?lang=en</a:t>
            </a:r>
            <a:r>
              <a:rPr lang="en-GB" sz="2800" dirty="0">
                <a:latin typeface="Comic Sans MS" panose="030F0702030302020204" pitchFamily="66" charset="0"/>
              </a:rPr>
              <a:t>  </a:t>
            </a:r>
          </a:p>
          <a:p>
            <a:endParaRPr lang="en-GB" dirty="0"/>
          </a:p>
          <a:p>
            <a:endParaRPr lang="en-GB" dirty="0"/>
          </a:p>
          <a:p>
            <a:endParaRPr lang="en-GB" dirty="0"/>
          </a:p>
        </p:txBody>
      </p:sp>
      <p:pic>
        <p:nvPicPr>
          <p:cNvPr id="6" name="Picture 5" descr="Image result for class doj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917506"/>
            <a:ext cx="1512168" cy="152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6" descr="1"/>
          <p:cNvPicPr/>
          <p:nvPr/>
        </p:nvPicPr>
        <p:blipFill>
          <a:blip r:embed="rId6" cstate="print"/>
          <a:srcRect l="1158" r="79161" b="31818"/>
          <a:stretch>
            <a:fillRect/>
          </a:stretch>
        </p:blipFill>
        <p:spPr bwMode="auto">
          <a:xfrm>
            <a:off x="7380312" y="921365"/>
            <a:ext cx="1416746" cy="1408546"/>
          </a:xfrm>
          <a:prstGeom prst="rect">
            <a:avLst/>
          </a:prstGeom>
          <a:noFill/>
          <a:ln w="9525">
            <a:noFill/>
            <a:miter lim="800000"/>
            <a:headEnd/>
            <a:tailEnd/>
          </a:ln>
        </p:spPr>
      </p:pic>
    </p:spTree>
    <p:extLst>
      <p:ext uri="{BB962C8B-B14F-4D97-AF65-F5344CB8AC3E}">
        <p14:creationId xmlns:p14="http://schemas.microsoft.com/office/powerpoint/2010/main" val="113470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6BC9-8A94-4E1D-B8D6-E38B40AEB4C9}"/>
              </a:ext>
            </a:extLst>
          </p:cNvPr>
          <p:cNvSpPr>
            <a:spLocks noGrp="1"/>
          </p:cNvSpPr>
          <p:nvPr>
            <p:ph type="ctrTitle"/>
          </p:nvPr>
        </p:nvSpPr>
        <p:spPr/>
        <p:txBody>
          <a:bodyPr>
            <a:normAutofit fontScale="90000"/>
          </a:bodyPr>
          <a:lstStyle/>
          <a:p>
            <a:r>
              <a:rPr lang="en-GB" dirty="0"/>
              <a:t>We look forward to seeing you, when you start with us on Tuesday 3rd September.</a:t>
            </a:r>
          </a:p>
        </p:txBody>
      </p:sp>
      <p:sp>
        <p:nvSpPr>
          <p:cNvPr id="3" name="Subtitle 2">
            <a:extLst>
              <a:ext uri="{FF2B5EF4-FFF2-40B4-BE49-F238E27FC236}">
                <a16:creationId xmlns:a16="http://schemas.microsoft.com/office/drawing/2014/main" id="{BE29B5FC-2B2F-4D52-8B74-B15B1F3C133E}"/>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7522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D6C1-E7AE-42A9-818E-D04FC0AAF1E1}"/>
              </a:ext>
            </a:extLst>
          </p:cNvPr>
          <p:cNvSpPr txBox="1">
            <a:spLocks noGrp="1"/>
          </p:cNvSpPr>
          <p:nvPr>
            <p:ph type="title"/>
          </p:nvPr>
        </p:nvSpPr>
        <p:spPr>
          <a:xfrm>
            <a:off x="457200" y="1143000"/>
            <a:ext cx="8229600" cy="1066803"/>
          </a:xfrm>
          <a:prstGeom prst="rect">
            <a:avLst/>
          </a:prstGeom>
          <a:noFill/>
          <a:ln>
            <a:noFill/>
          </a:ln>
        </p:spPr>
        <p:txBody>
          <a:bodyPr vert="horz" wrap="square" lIns="91440" tIns="45720" rIns="91440" bIns="45720" anchor="ctr" anchorCtr="0" compatLnSpc="1">
            <a:normAutofit/>
          </a:bodyPr>
          <a:lstStyle/>
          <a:p>
            <a:pPr lvl="0"/>
            <a:r>
              <a:rPr lang="en-GB">
                <a:solidFill>
                  <a:srgbClr val="000000"/>
                </a:solidFill>
                <a:latin typeface="Comic Sans MS" pitchFamily="66"/>
              </a:rPr>
              <a:t>Meet the Team </a:t>
            </a:r>
          </a:p>
        </p:txBody>
      </p:sp>
      <p:pic>
        <p:nvPicPr>
          <p:cNvPr id="3" name="Picture 2">
            <a:extLst>
              <a:ext uri="{FF2B5EF4-FFF2-40B4-BE49-F238E27FC236}">
                <a16:creationId xmlns:a16="http://schemas.microsoft.com/office/drawing/2014/main" id="{08603D88-BD8C-474A-89F9-58F3D49F0181}"/>
              </a:ext>
            </a:extLst>
          </p:cNvPr>
          <p:cNvPicPr>
            <a:picLocks noChangeAspect="1"/>
          </p:cNvPicPr>
          <p:nvPr/>
        </p:nvPicPr>
        <p:blipFill>
          <a:blip r:embed="rId2"/>
          <a:srcRect t="3857" b="3857"/>
          <a:stretch>
            <a:fillRect/>
          </a:stretch>
        </p:blipFill>
        <p:spPr>
          <a:xfrm>
            <a:off x="395285" y="2276471"/>
            <a:ext cx="1701798" cy="2187573"/>
          </a:xfrm>
          <a:prstGeom prst="rect">
            <a:avLst/>
          </a:prstGeom>
          <a:noFill/>
          <a:ln cap="flat">
            <a:noFill/>
          </a:ln>
        </p:spPr>
      </p:pic>
      <p:pic>
        <p:nvPicPr>
          <p:cNvPr id="4" name="Picture 5">
            <a:extLst>
              <a:ext uri="{FF2B5EF4-FFF2-40B4-BE49-F238E27FC236}">
                <a16:creationId xmlns:a16="http://schemas.microsoft.com/office/drawing/2014/main" id="{62D9FF67-E9D0-41CD-893A-04A81EEEE730}"/>
              </a:ext>
            </a:extLst>
          </p:cNvPr>
          <p:cNvPicPr>
            <a:picLocks noChangeAspect="1"/>
          </p:cNvPicPr>
          <p:nvPr/>
        </p:nvPicPr>
        <p:blipFill>
          <a:blip r:embed="rId3"/>
          <a:srcRect/>
          <a:stretch>
            <a:fillRect/>
          </a:stretch>
        </p:blipFill>
        <p:spPr>
          <a:xfrm>
            <a:off x="4227508" y="2276471"/>
            <a:ext cx="1695453" cy="2187573"/>
          </a:xfrm>
          <a:prstGeom prst="rect">
            <a:avLst/>
          </a:prstGeom>
          <a:noFill/>
          <a:ln cap="flat">
            <a:noFill/>
          </a:ln>
        </p:spPr>
      </p:pic>
      <p:sp>
        <p:nvSpPr>
          <p:cNvPr id="5" name="Text Box 16">
            <a:extLst>
              <a:ext uri="{FF2B5EF4-FFF2-40B4-BE49-F238E27FC236}">
                <a16:creationId xmlns:a16="http://schemas.microsoft.com/office/drawing/2014/main" id="{6B22E448-F879-434A-BC8C-2177CFD4F4F4}"/>
              </a:ext>
            </a:extLst>
          </p:cNvPr>
          <p:cNvSpPr txBox="1"/>
          <p:nvPr/>
        </p:nvSpPr>
        <p:spPr>
          <a:xfrm>
            <a:off x="395285" y="4557717"/>
            <a:ext cx="1701798"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Henshall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Executive Headteacher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(Safeguarding Lead)</a:t>
            </a:r>
          </a:p>
        </p:txBody>
      </p:sp>
      <p:sp>
        <p:nvSpPr>
          <p:cNvPr id="6" name="Text Box 16">
            <a:extLst>
              <a:ext uri="{FF2B5EF4-FFF2-40B4-BE49-F238E27FC236}">
                <a16:creationId xmlns:a16="http://schemas.microsoft.com/office/drawing/2014/main" id="{A05DC052-6152-405A-81EC-CBA5AE94DD76}"/>
              </a:ext>
            </a:extLst>
          </p:cNvPr>
          <p:cNvSpPr txBox="1"/>
          <p:nvPr/>
        </p:nvSpPr>
        <p:spPr>
          <a:xfrm>
            <a:off x="2268534" y="4535488"/>
            <a:ext cx="1700207"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Wilson</a:t>
            </a:r>
            <a:endParaRPr lang="en-US" sz="1200" b="0" i="0" u="none" strike="noStrike" kern="1200" cap="none" spc="0" baseline="0">
              <a:solidFill>
                <a:srgbClr val="000000"/>
              </a:solidFill>
              <a:uFillTx/>
              <a:latin typeface="Comic Sans MS" pitchFamily="66"/>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Head of School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omic Sans MS"/>
            </a:endParaRPr>
          </a:p>
        </p:txBody>
      </p:sp>
      <p:sp>
        <p:nvSpPr>
          <p:cNvPr id="7" name="Text Box 16">
            <a:extLst>
              <a:ext uri="{FF2B5EF4-FFF2-40B4-BE49-F238E27FC236}">
                <a16:creationId xmlns:a16="http://schemas.microsoft.com/office/drawing/2014/main" id="{833501D9-DA1A-4B3C-BC56-7484E6C947E1}"/>
              </a:ext>
            </a:extLst>
          </p:cNvPr>
          <p:cNvSpPr txBox="1"/>
          <p:nvPr/>
        </p:nvSpPr>
        <p:spPr>
          <a:xfrm>
            <a:off x="4133846" y="4535488"/>
            <a:ext cx="1817690"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Miss Litchfield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Learning Mentor</a:t>
            </a:r>
            <a:endParaRPr lang="en-US" sz="2000" b="0" i="0" u="none" strike="noStrike" kern="1200" cap="none" spc="0" baseline="0">
              <a:solidFill>
                <a:srgbClr val="000000"/>
              </a:solidFill>
              <a:uFillTx/>
              <a:latin typeface="SassoonCRInfant"/>
            </a:endParaRPr>
          </a:p>
        </p:txBody>
      </p:sp>
      <p:pic>
        <p:nvPicPr>
          <p:cNvPr id="8" name="Picture 1">
            <a:extLst>
              <a:ext uri="{FF2B5EF4-FFF2-40B4-BE49-F238E27FC236}">
                <a16:creationId xmlns:a16="http://schemas.microsoft.com/office/drawing/2014/main" id="{30F90BEC-BBE4-4BF5-A24F-0D4C6EB5B81E}"/>
              </a:ext>
            </a:extLst>
          </p:cNvPr>
          <p:cNvPicPr>
            <a:picLocks noChangeAspect="1"/>
          </p:cNvPicPr>
          <p:nvPr/>
        </p:nvPicPr>
        <p:blipFill>
          <a:blip r:embed="rId4"/>
          <a:srcRect/>
          <a:stretch>
            <a:fillRect/>
          </a:stretch>
        </p:blipFill>
        <p:spPr>
          <a:xfrm>
            <a:off x="6227758" y="2281235"/>
            <a:ext cx="1743075" cy="2182809"/>
          </a:xfrm>
          <a:prstGeom prst="rect">
            <a:avLst/>
          </a:prstGeom>
          <a:noFill/>
          <a:ln cap="flat">
            <a:noFill/>
          </a:ln>
        </p:spPr>
      </p:pic>
      <p:sp>
        <p:nvSpPr>
          <p:cNvPr id="9" name="Text Box 16">
            <a:extLst>
              <a:ext uri="{FF2B5EF4-FFF2-40B4-BE49-F238E27FC236}">
                <a16:creationId xmlns:a16="http://schemas.microsoft.com/office/drawing/2014/main" id="{7EA304DE-9524-45EF-8C0A-3E4AA53B1EC2}"/>
              </a:ext>
            </a:extLst>
          </p:cNvPr>
          <p:cNvSpPr txBox="1"/>
          <p:nvPr/>
        </p:nvSpPr>
        <p:spPr>
          <a:xfrm>
            <a:off x="6151561" y="4535488"/>
            <a:ext cx="1974847"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Dransfield </a:t>
            </a:r>
            <a:endParaRPr lang="en-US" sz="1200" b="0" i="0" u="none" strike="noStrike" kern="1200" cap="none" spc="0" baseline="0">
              <a:solidFill>
                <a:srgbClr val="000000"/>
              </a:solidFill>
              <a:uFillTx/>
              <a:latin typeface="Comic Sans MS" pitchFamily="66"/>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Special Needs Coordinator </a:t>
            </a:r>
            <a:endParaRPr lang="en-US" sz="1200" b="0" i="0" u="none" strike="noStrike" kern="1200" cap="none" spc="0" baseline="0">
              <a:solidFill>
                <a:srgbClr val="000000"/>
              </a:solidFill>
              <a:uFillTx/>
              <a:latin typeface="Comic Sans MS" pitchFamily="66"/>
            </a:endParaRPr>
          </a:p>
        </p:txBody>
      </p:sp>
      <p:pic>
        <p:nvPicPr>
          <p:cNvPr id="10" name="Picture 23" descr="2(1)[1]">
            <a:extLst>
              <a:ext uri="{FF2B5EF4-FFF2-40B4-BE49-F238E27FC236}">
                <a16:creationId xmlns:a16="http://schemas.microsoft.com/office/drawing/2014/main" id="{11186BC6-AF1F-49ED-B7A8-23D97A1D39AC}"/>
              </a:ext>
            </a:extLst>
          </p:cNvPr>
          <p:cNvPicPr>
            <a:picLocks noChangeAspect="1"/>
          </p:cNvPicPr>
          <p:nvPr/>
        </p:nvPicPr>
        <p:blipFill>
          <a:blip r:embed="rId5"/>
          <a:srcRect/>
          <a:stretch>
            <a:fillRect/>
          </a:stretch>
        </p:blipFill>
        <p:spPr>
          <a:xfrm>
            <a:off x="2430804" y="2742029"/>
            <a:ext cx="1439859" cy="1727201"/>
          </a:xfrm>
          <a:prstGeom prst="rect">
            <a:avLst/>
          </a:prstGeom>
          <a:noFill/>
          <a:ln cap="flat">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latin typeface="Comic Sans MS" panose="030F0702030302020204" pitchFamily="66" charset="0"/>
              </a:rPr>
              <a:t>Questions</a:t>
            </a:r>
            <a:r>
              <a:rPr lang="en-GB" dirty="0">
                <a:latin typeface="Comic Sans MS" panose="030F0702030302020204" pitchFamily="66" charset="0"/>
              </a:rPr>
              <a:t> </a:t>
            </a:r>
          </a:p>
        </p:txBody>
      </p:sp>
      <p:sp>
        <p:nvSpPr>
          <p:cNvPr id="3" name="Content Placeholder 2"/>
          <p:cNvSpPr>
            <a:spLocks noGrp="1"/>
          </p:cNvSpPr>
          <p:nvPr>
            <p:ph idx="1"/>
          </p:nvPr>
        </p:nvSpPr>
        <p:spPr/>
        <p:txBody>
          <a:bodyPr/>
          <a:lstStyle/>
          <a:p>
            <a:r>
              <a:rPr lang="en-GB" dirty="0">
                <a:latin typeface="Comic Sans MS" panose="030F0702030302020204" pitchFamily="66" charset="0"/>
              </a:rPr>
              <a:t>Please send all questions you may have via a dojo message. We will answer these and post on dojo in case anyone else wanted this question answering or may find it useful. </a:t>
            </a:r>
          </a:p>
          <a:p>
            <a:endParaRPr lang="en-GB" dirty="0">
              <a:latin typeface="Comic Sans MS" panose="030F0702030302020204" pitchFamily="66" charset="0"/>
            </a:endParaRPr>
          </a:p>
          <a:p>
            <a:pPr marL="109728" indent="0">
              <a:buNone/>
            </a:pPr>
            <a:r>
              <a:rPr lang="en-GB" dirty="0">
                <a:latin typeface="Comic Sans MS" panose="030F0702030302020204" pitchFamily="66" charset="0"/>
              </a:rPr>
              <a:t>Thank you</a:t>
            </a:r>
          </a:p>
        </p:txBody>
      </p:sp>
    </p:spTree>
    <p:extLst>
      <p:ext uri="{BB962C8B-B14F-4D97-AF65-F5344CB8AC3E}">
        <p14:creationId xmlns:p14="http://schemas.microsoft.com/office/powerpoint/2010/main" val="4277011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857232"/>
            <a:ext cx="8229600" cy="1707672"/>
          </a:xfrm>
        </p:spPr>
        <p:txBody>
          <a:bodyPr>
            <a:normAutofit fontScale="90000"/>
          </a:bodyPr>
          <a:lstStyle/>
          <a:p>
            <a:r>
              <a:rPr lang="en-GB" b="1" dirty="0">
                <a:solidFill>
                  <a:srgbClr val="FF0000"/>
                </a:solidFill>
                <a:latin typeface="Comic Sans MS" panose="030F0702030302020204" pitchFamily="66" charset="0"/>
              </a:rPr>
              <a:t>Reception Team:</a:t>
            </a:r>
            <a:br>
              <a:rPr lang="en-GB" dirty="0"/>
            </a:br>
            <a:br>
              <a:rPr lang="en-GB" dirty="0"/>
            </a:br>
            <a:endParaRPr lang="en-GB" dirty="0"/>
          </a:p>
        </p:txBody>
      </p:sp>
      <p:pic>
        <p:nvPicPr>
          <p:cNvPr id="1028" name="Picture 4" descr="2(1)[1]"/>
          <p:cNvPicPr>
            <a:picLocks noChangeAspect="1" noChangeArrowheads="1"/>
          </p:cNvPicPr>
          <p:nvPr/>
        </p:nvPicPr>
        <p:blipFill>
          <a:blip r:embed="rId2" cstate="print"/>
          <a:srcRect/>
          <a:stretch>
            <a:fillRect/>
          </a:stretch>
        </p:blipFill>
        <p:spPr bwMode="auto">
          <a:xfrm>
            <a:off x="952943" y="1670424"/>
            <a:ext cx="1800200" cy="2093447"/>
          </a:xfrm>
          <a:prstGeom prst="rect">
            <a:avLst/>
          </a:prstGeom>
          <a:noFill/>
          <a:ln w="9525" algn="in">
            <a:noFill/>
            <a:miter lim="800000"/>
            <a:headEnd/>
            <a:tailEnd/>
          </a:ln>
          <a:effectLst/>
        </p:spPr>
      </p:pic>
      <p:sp>
        <p:nvSpPr>
          <p:cNvPr id="6" name="TextBox 5"/>
          <p:cNvSpPr txBox="1"/>
          <p:nvPr/>
        </p:nvSpPr>
        <p:spPr>
          <a:xfrm>
            <a:off x="890120" y="3763871"/>
            <a:ext cx="1872208" cy="1077218"/>
          </a:xfrm>
          <a:prstGeom prst="rect">
            <a:avLst/>
          </a:prstGeom>
          <a:noFill/>
        </p:spPr>
        <p:txBody>
          <a:bodyPr wrap="square" rtlCol="0">
            <a:spAutoFit/>
          </a:bodyPr>
          <a:lstStyle/>
          <a:p>
            <a:pPr algn="ctr"/>
            <a:r>
              <a:rPr lang="en-GB" sz="1600" dirty="0">
                <a:solidFill>
                  <a:schemeClr val="tx1">
                    <a:lumMod val="65000"/>
                    <a:lumOff val="35000"/>
                  </a:schemeClr>
                </a:solidFill>
                <a:latin typeface="Comic Sans MS" panose="030F0702030302020204" pitchFamily="66" charset="0"/>
              </a:rPr>
              <a:t>Mrs Wilson </a:t>
            </a:r>
          </a:p>
          <a:p>
            <a:pPr algn="ctr"/>
            <a:r>
              <a:rPr lang="en-GB" sz="1600" dirty="0">
                <a:solidFill>
                  <a:schemeClr val="tx1">
                    <a:lumMod val="65000"/>
                    <a:lumOff val="35000"/>
                  </a:schemeClr>
                </a:solidFill>
                <a:latin typeface="Comic Sans MS" panose="030F0702030302020204" pitchFamily="66" charset="0"/>
              </a:rPr>
              <a:t>Head of School</a:t>
            </a:r>
          </a:p>
          <a:p>
            <a:pPr algn="ctr"/>
            <a:r>
              <a:rPr lang="en-GB" sz="1600" dirty="0">
                <a:solidFill>
                  <a:schemeClr val="tx1">
                    <a:lumMod val="65000"/>
                    <a:lumOff val="35000"/>
                  </a:schemeClr>
                </a:solidFill>
                <a:latin typeface="Comic Sans MS" panose="030F0702030302020204" pitchFamily="66" charset="0"/>
              </a:rPr>
              <a:t>Nursery Teacher</a:t>
            </a:r>
          </a:p>
          <a:p>
            <a:pPr algn="ctr"/>
            <a:r>
              <a:rPr lang="en-GB" sz="1600" dirty="0">
                <a:solidFill>
                  <a:schemeClr val="tx1">
                    <a:lumMod val="65000"/>
                    <a:lumOff val="35000"/>
                  </a:schemeClr>
                </a:solidFill>
                <a:latin typeface="Comic Sans MS" panose="030F0702030302020204" pitchFamily="66" charset="0"/>
              </a:rPr>
              <a:t>EYFS Lead</a:t>
            </a:r>
          </a:p>
        </p:txBody>
      </p:sp>
      <p:sp>
        <p:nvSpPr>
          <p:cNvPr id="7" name="Rectangle 6"/>
          <p:cNvSpPr/>
          <p:nvPr/>
        </p:nvSpPr>
        <p:spPr>
          <a:xfrm>
            <a:off x="3380308" y="3501008"/>
            <a:ext cx="2286000" cy="1323439"/>
          </a:xfrm>
          <a:prstGeom prst="rect">
            <a:avLst/>
          </a:prstGeom>
        </p:spPr>
        <p:txBody>
          <a:bodyPr wrap="square">
            <a:spAutoFit/>
          </a:bodyPr>
          <a:lstStyle/>
          <a:p>
            <a:pPr algn="ctr"/>
            <a:endParaRPr lang="en-GB" sz="1600" dirty="0">
              <a:solidFill>
                <a:schemeClr val="tx1">
                  <a:lumMod val="65000"/>
                  <a:lumOff val="35000"/>
                </a:schemeClr>
              </a:solidFill>
              <a:latin typeface="Comic Sans MS" panose="030F0702030302020204" pitchFamily="66" charset="0"/>
            </a:endParaRPr>
          </a:p>
          <a:p>
            <a:pPr algn="ctr"/>
            <a:r>
              <a:rPr lang="en-GB" sz="1600" dirty="0">
                <a:solidFill>
                  <a:schemeClr val="tx1">
                    <a:lumMod val="65000"/>
                    <a:lumOff val="35000"/>
                  </a:schemeClr>
                </a:solidFill>
                <a:latin typeface="Comic Sans MS" panose="030F0702030302020204" pitchFamily="66" charset="0"/>
              </a:rPr>
              <a:t>Miss Smith </a:t>
            </a:r>
          </a:p>
          <a:p>
            <a:pPr algn="ctr"/>
            <a:r>
              <a:rPr lang="en-GB" sz="1600" dirty="0">
                <a:solidFill>
                  <a:schemeClr val="tx1">
                    <a:lumMod val="65000"/>
                    <a:lumOff val="35000"/>
                  </a:schemeClr>
                </a:solidFill>
                <a:latin typeface="Comic Sans MS" panose="030F0702030302020204" pitchFamily="66" charset="0"/>
              </a:rPr>
              <a:t>Reception Class Teacher </a:t>
            </a:r>
          </a:p>
          <a:p>
            <a:pPr algn="ctr"/>
            <a:r>
              <a:rPr lang="en-GB" sz="1600" dirty="0">
                <a:solidFill>
                  <a:schemeClr val="tx1">
                    <a:lumMod val="65000"/>
                    <a:lumOff val="35000"/>
                  </a:schemeClr>
                </a:solidFill>
                <a:latin typeface="Comic Sans MS" panose="030F0702030302020204" pitchFamily="66" charset="0"/>
              </a:rPr>
              <a:t>Mon-Wed</a:t>
            </a:r>
          </a:p>
        </p:txBody>
      </p:sp>
      <p:sp>
        <p:nvSpPr>
          <p:cNvPr id="12" name="Rectangle 11">
            <a:extLst>
              <a:ext uri="{FF2B5EF4-FFF2-40B4-BE49-F238E27FC236}">
                <a16:creationId xmlns:a16="http://schemas.microsoft.com/office/drawing/2014/main" id="{9EFCC6EE-E942-4BA4-9D8E-313241EDDAB5}"/>
              </a:ext>
            </a:extLst>
          </p:cNvPr>
          <p:cNvSpPr/>
          <p:nvPr/>
        </p:nvSpPr>
        <p:spPr>
          <a:xfrm>
            <a:off x="6001799" y="3877598"/>
            <a:ext cx="2286000" cy="1077218"/>
          </a:xfrm>
          <a:prstGeom prst="rect">
            <a:avLst/>
          </a:prstGeom>
        </p:spPr>
        <p:txBody>
          <a:bodyPr wrap="square">
            <a:spAutoFit/>
          </a:bodyPr>
          <a:lstStyle/>
          <a:p>
            <a:pPr algn="ctr"/>
            <a:r>
              <a:rPr lang="en-GB" sz="1600" dirty="0">
                <a:solidFill>
                  <a:schemeClr val="tx1">
                    <a:lumMod val="65000"/>
                    <a:lumOff val="35000"/>
                  </a:schemeClr>
                </a:solidFill>
                <a:latin typeface="Comic Sans MS" panose="030F0702030302020204" pitchFamily="66" charset="0"/>
              </a:rPr>
              <a:t>Mrs Walker</a:t>
            </a:r>
          </a:p>
          <a:p>
            <a:pPr algn="ctr"/>
            <a:r>
              <a:rPr lang="en-GB" sz="1600" dirty="0">
                <a:solidFill>
                  <a:schemeClr val="tx1">
                    <a:lumMod val="65000"/>
                    <a:lumOff val="35000"/>
                  </a:schemeClr>
                </a:solidFill>
                <a:latin typeface="Comic Sans MS" panose="030F0702030302020204" pitchFamily="66" charset="0"/>
              </a:rPr>
              <a:t>Reception Class Teacher</a:t>
            </a:r>
          </a:p>
          <a:p>
            <a:pPr algn="ctr"/>
            <a:r>
              <a:rPr lang="en-GB" sz="1600" dirty="0" err="1">
                <a:solidFill>
                  <a:schemeClr val="tx1">
                    <a:lumMod val="65000"/>
                    <a:lumOff val="35000"/>
                  </a:schemeClr>
                </a:solidFill>
                <a:latin typeface="Comic Sans MS" panose="030F0702030302020204" pitchFamily="66" charset="0"/>
              </a:rPr>
              <a:t>Thur</a:t>
            </a:r>
            <a:r>
              <a:rPr lang="en-GB" sz="1600" dirty="0">
                <a:solidFill>
                  <a:schemeClr val="tx1">
                    <a:lumMod val="65000"/>
                    <a:lumOff val="35000"/>
                  </a:schemeClr>
                </a:solidFill>
                <a:latin typeface="Comic Sans MS" panose="030F0702030302020204" pitchFamily="66" charset="0"/>
              </a:rPr>
              <a:t>-Fri</a:t>
            </a:r>
          </a:p>
        </p:txBody>
      </p:sp>
      <p:pic>
        <p:nvPicPr>
          <p:cNvPr id="13" name="Picture 12" descr="Justine">
            <a:extLst>
              <a:ext uri="{FF2B5EF4-FFF2-40B4-BE49-F238E27FC236}">
                <a16:creationId xmlns:a16="http://schemas.microsoft.com/office/drawing/2014/main" id="{AC4E761B-E7F6-4CB1-9535-21C949DBC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152" y="1653482"/>
            <a:ext cx="1800200" cy="2249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pic>
        <p:nvPicPr>
          <p:cNvPr id="1026" name="Picture 2" descr="image0.jpeg">
            <a:extLst>
              <a:ext uri="{FF2B5EF4-FFF2-40B4-BE49-F238E27FC236}">
                <a16:creationId xmlns:a16="http://schemas.microsoft.com/office/drawing/2014/main" id="{0B0C12DE-3C77-49A2-A55C-F3873370E3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222" y="4699455"/>
            <a:ext cx="1650587" cy="20608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B8084C-CE8A-445C-871D-A3283613693D}"/>
              </a:ext>
            </a:extLst>
          </p:cNvPr>
          <p:cNvSpPr txBox="1"/>
          <p:nvPr/>
        </p:nvSpPr>
        <p:spPr>
          <a:xfrm>
            <a:off x="6516216" y="5013175"/>
            <a:ext cx="1224136" cy="1446550"/>
          </a:xfrm>
          <a:prstGeom prst="rect">
            <a:avLst/>
          </a:prstGeom>
          <a:noFill/>
        </p:spPr>
        <p:txBody>
          <a:bodyPr wrap="square" rtlCol="0">
            <a:spAutoFit/>
          </a:bodyPr>
          <a:lstStyle/>
          <a:p>
            <a:r>
              <a:rPr lang="en-GB" sz="1400" dirty="0">
                <a:latin typeface="Comic Sans MS" panose="030F0702030302020204" pitchFamily="66" charset="0"/>
              </a:rPr>
              <a:t>Miss Hyde</a:t>
            </a:r>
          </a:p>
          <a:p>
            <a:r>
              <a:rPr lang="en-GB" sz="1400" dirty="0">
                <a:latin typeface="Comic Sans MS" panose="030F0702030302020204" pitchFamily="66" charset="0"/>
              </a:rPr>
              <a:t>Reception Class Teaching Assistant </a:t>
            </a:r>
          </a:p>
          <a:p>
            <a:endParaRPr lang="en-GB" dirty="0"/>
          </a:p>
        </p:txBody>
      </p:sp>
      <p:pic>
        <p:nvPicPr>
          <p:cNvPr id="10" name="Picture 9">
            <a:extLst>
              <a:ext uri="{FF2B5EF4-FFF2-40B4-BE49-F238E27FC236}">
                <a16:creationId xmlns:a16="http://schemas.microsoft.com/office/drawing/2014/main" id="{F04599BB-AA7B-4C76-8AAF-227439CFF8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81" b="12964"/>
          <a:stretch/>
        </p:blipFill>
        <p:spPr>
          <a:xfrm>
            <a:off x="3647700" y="1711068"/>
            <a:ext cx="1656184" cy="20253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62999" y="72737"/>
            <a:ext cx="5127625" cy="1371600"/>
          </a:xfrm>
        </p:spPr>
        <p:txBody>
          <a:bodyPr/>
          <a:lstStyle/>
          <a:p>
            <a:pPr eaLnBrk="1" hangingPunct="1">
              <a:defRPr/>
            </a:pPr>
            <a:r>
              <a:rPr lang="en-GB" sz="4800" b="1" u="sng" dirty="0">
                <a:solidFill>
                  <a:srgbClr val="FF0000"/>
                </a:solidFill>
                <a:latin typeface="Comic Sans MS" pitchFamily="66" charset="0"/>
              </a:rPr>
              <a:t>The Curriculum</a:t>
            </a:r>
          </a:p>
        </p:txBody>
      </p:sp>
      <p:sp>
        <p:nvSpPr>
          <p:cNvPr id="11267" name="Rectangle 3"/>
          <p:cNvSpPr>
            <a:spLocks noGrp="1" noChangeArrowheads="1"/>
          </p:cNvSpPr>
          <p:nvPr>
            <p:ph type="body" idx="1"/>
          </p:nvPr>
        </p:nvSpPr>
        <p:spPr>
          <a:xfrm>
            <a:off x="0" y="1484313"/>
            <a:ext cx="9144000" cy="4627562"/>
          </a:xfrm>
        </p:spPr>
        <p:txBody>
          <a:bodyPr>
            <a:normAutofit/>
          </a:bodyPr>
          <a:lstStyle/>
          <a:p>
            <a:pPr eaLnBrk="1" hangingPunct="1"/>
            <a:r>
              <a:rPr lang="en-GB" altLang="en-US" sz="2400" dirty="0">
                <a:latin typeface="Comic Sans MS" panose="030F0702030302020204" pitchFamily="66" charset="0"/>
              </a:rPr>
              <a:t>We follow the Development Matters Early Years Foundation Stage Curriculum</a:t>
            </a:r>
          </a:p>
          <a:p>
            <a:pPr eaLnBrk="1" hangingPunct="1"/>
            <a:r>
              <a:rPr lang="en-GB" altLang="en-US" sz="2400" dirty="0">
                <a:latin typeface="Comic Sans MS" panose="030F0702030302020204" pitchFamily="66" charset="0"/>
              </a:rPr>
              <a:t>This curriculum is delivered through play with each child’s interests and needs being at the centre of all our planning. Activities change weekly to support children’s learning around the theme of that week. </a:t>
            </a:r>
          </a:p>
          <a:p>
            <a:pPr eaLnBrk="1" hangingPunct="1"/>
            <a:r>
              <a:rPr lang="en-GB" altLang="en-US" sz="2400" dirty="0">
                <a:latin typeface="Comic Sans MS" panose="030F0702030302020204" pitchFamily="66" charset="0"/>
              </a:rPr>
              <a:t>Knowledge Organisers which outline each terms learning are added to your child’s class Dojo page. </a:t>
            </a:r>
          </a:p>
          <a:p>
            <a:pPr eaLnBrk="1" hangingPunct="1"/>
            <a:r>
              <a:rPr lang="en-GB" altLang="en-US" sz="2400" dirty="0">
                <a:latin typeface="Comic Sans MS" panose="030F0702030302020204" pitchFamily="66" charset="0"/>
              </a:rPr>
              <a:t>The staff will spend time observing your child to find out their needs and interests</a:t>
            </a:r>
          </a:p>
          <a:p>
            <a:pPr eaLnBrk="1" hangingPunct="1">
              <a:buFontTx/>
              <a:buNone/>
            </a:pPr>
            <a:endParaRPr lang="en-GB" altLang="en-US" sz="2400" dirty="0">
              <a:latin typeface="Comic Sans MS" panose="030F0702030302020204" pitchFamily="66" charset="0"/>
            </a:endParaRPr>
          </a:p>
        </p:txBody>
      </p:sp>
      <p:pic>
        <p:nvPicPr>
          <p:cNvPr id="11268" name="Picture 4" descr="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151" y="5661024"/>
            <a:ext cx="1443412"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103188"/>
            <a:ext cx="23050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eas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5619944"/>
            <a:ext cx="10477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564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520777"/>
            <a:ext cx="8228013" cy="1054100"/>
          </a:xfrm>
        </p:spPr>
        <p:txBody>
          <a:bodyPr lIns="0" tIns="0" rIns="0" bIns="0"/>
          <a:lstStyle/>
          <a:p>
            <a:pPr eaLnBrk="1" hangingPunct="1">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b="1" u="sng" dirty="0">
                <a:solidFill>
                  <a:srgbClr val="FF0000"/>
                </a:solidFill>
                <a:latin typeface="Comic Sans MS" panose="030F0702030302020204" pitchFamily="66" charset="0"/>
              </a:rPr>
              <a:t>Child Initiated Play</a:t>
            </a:r>
          </a:p>
        </p:txBody>
      </p:sp>
      <p:sp>
        <p:nvSpPr>
          <p:cNvPr id="13315" name="Rectangle 3"/>
          <p:cNvSpPr>
            <a:spLocks noGrp="1" noChangeArrowheads="1"/>
          </p:cNvSpPr>
          <p:nvPr>
            <p:ph type="subTitle" idx="4294967295"/>
          </p:nvPr>
        </p:nvSpPr>
        <p:spPr>
          <a:xfrm>
            <a:off x="486513" y="1556792"/>
            <a:ext cx="8228013" cy="4176712"/>
          </a:xfrm>
        </p:spPr>
        <p:txBody>
          <a:bodyPr lIns="0" tIns="0" rIns="0" bIns="0" anchor="ctr">
            <a:normAutofit/>
          </a:bodyPr>
          <a:lstStyle/>
          <a:p>
            <a:pPr marL="0" indent="0" eaLnBrk="1" hangingPunct="1">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latin typeface="Comic Sans MS" panose="030F0702030302020204" pitchFamily="66" charset="0"/>
              </a:rPr>
              <a:t>  Carefully planned resources and activities are available in all areas of learning both indoors and outdoors for children to choose from. </a:t>
            </a:r>
          </a:p>
          <a:p>
            <a:pPr marL="0" indent="0" eaLnBrk="1" hangingPunct="1">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latin typeface="Comic Sans MS" panose="030F0702030302020204" pitchFamily="66" charset="0"/>
              </a:rPr>
              <a:t> Children are given time to access these resources freely which allows them to follow their own interests, build their skills in problem solving and develop their ideas at their own pace. </a:t>
            </a:r>
          </a:p>
        </p:txBody>
      </p:sp>
    </p:spTree>
    <p:extLst>
      <p:ext uri="{BB962C8B-B14F-4D97-AF65-F5344CB8AC3E}">
        <p14:creationId xmlns:p14="http://schemas.microsoft.com/office/powerpoint/2010/main" val="3381559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E2E653-B548-41EC-B384-E772E31D8FB7}"/>
              </a:ext>
            </a:extLst>
          </p:cNvPr>
          <p:cNvSpPr txBox="1">
            <a:spLocks noGrp="1"/>
          </p:cNvSpPr>
          <p:nvPr>
            <p:ph type="title"/>
          </p:nvPr>
        </p:nvSpPr>
        <p:spPr>
          <a:xfrm>
            <a:off x="2339977" y="620713"/>
            <a:ext cx="6346822" cy="566735"/>
          </a:xfrm>
          <a:prstGeom prst="rect">
            <a:avLst/>
          </a:prstGeom>
          <a:noFill/>
          <a:ln>
            <a:noFill/>
          </a:ln>
        </p:spPr>
        <p:txBody>
          <a:bodyPr vert="horz" wrap="square" lIns="91440" tIns="45720" rIns="91440" bIns="45720" anchor="ctr" anchorCtr="0" compatLnSpc="1">
            <a:normAutofit/>
          </a:bodyPr>
          <a:lstStyle/>
          <a:p>
            <a:pPr lvl="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900" b="1">
                <a:solidFill>
                  <a:srgbClr val="000000"/>
                </a:solidFill>
                <a:latin typeface="Comic Sans MS" pitchFamily="66"/>
              </a:rPr>
              <a:t>The adults role</a:t>
            </a:r>
          </a:p>
        </p:txBody>
      </p:sp>
      <p:sp>
        <p:nvSpPr>
          <p:cNvPr id="3" name="Rectangle 2">
            <a:extLst>
              <a:ext uri="{FF2B5EF4-FFF2-40B4-BE49-F238E27FC236}">
                <a16:creationId xmlns:a16="http://schemas.microsoft.com/office/drawing/2014/main" id="{A2FB9C77-3F2A-4A4F-81BC-7607F1D8CBF6}"/>
              </a:ext>
            </a:extLst>
          </p:cNvPr>
          <p:cNvSpPr txBox="1">
            <a:spLocks noGrp="1"/>
          </p:cNvSpPr>
          <p:nvPr>
            <p:ph idx="1"/>
          </p:nvPr>
        </p:nvSpPr>
        <p:spPr>
          <a:xfrm>
            <a:off x="457200" y="1693861"/>
            <a:ext cx="8229600" cy="4432297"/>
          </a:xfrm>
          <a:prstGeom prst="rect">
            <a:avLst/>
          </a:prstGeom>
          <a:noFill/>
          <a:ln>
            <a:noFill/>
          </a:ln>
        </p:spPr>
        <p:txBody>
          <a:bodyPr vert="horz" wrap="square" lIns="91440" tIns="45720" rIns="91440" bIns="45720" anchor="t" anchorCtr="0" compatLnSpc="1">
            <a:normAutofit/>
          </a:bodyPr>
          <a:lstStyle/>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endParaRPr lang="en-GB" dirty="0">
              <a:solidFill>
                <a:srgbClr val="DA1F28"/>
              </a:solidFill>
              <a:latin typeface="Comic Sans MS" pitchFamily="66"/>
            </a:endParaRP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dirty="0">
                <a:latin typeface="Comic Sans MS" pitchFamily="66"/>
              </a:rPr>
              <a:t>To teach planned focussed session across all areas of learning.</a:t>
            </a: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dirty="0">
                <a:latin typeface="Comic Sans MS" pitchFamily="66"/>
              </a:rPr>
              <a:t>Plan and teach small focus activities to </a:t>
            </a:r>
            <a:r>
              <a:rPr lang="en-GB" dirty="0" err="1">
                <a:latin typeface="Comic Sans MS" pitchFamily="66"/>
              </a:rPr>
              <a:t>enure</a:t>
            </a:r>
            <a:r>
              <a:rPr lang="en-GB" dirty="0">
                <a:latin typeface="Comic Sans MS" pitchFamily="66"/>
              </a:rPr>
              <a:t> and check learning.  </a:t>
            </a: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dirty="0">
                <a:latin typeface="Comic Sans MS" pitchFamily="66"/>
              </a:rPr>
              <a:t>Observe and support children in their play and learning both indoors and outdoors. </a:t>
            </a: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dirty="0">
                <a:latin typeface="Comic Sans MS" pitchFamily="66"/>
              </a:rPr>
              <a:t>Assess and plan for next steps in learning.  </a:t>
            </a:r>
          </a:p>
        </p:txBody>
      </p:sp>
      <p:pic>
        <p:nvPicPr>
          <p:cNvPr id="4" name="Picture 3">
            <a:extLst>
              <a:ext uri="{FF2B5EF4-FFF2-40B4-BE49-F238E27FC236}">
                <a16:creationId xmlns:a16="http://schemas.microsoft.com/office/drawing/2014/main" id="{21D73A2A-28A7-4149-BF79-CBF0EB8F1851}"/>
              </a:ext>
            </a:extLst>
          </p:cNvPr>
          <p:cNvPicPr>
            <a:picLocks noChangeAspect="1"/>
          </p:cNvPicPr>
          <p:nvPr/>
        </p:nvPicPr>
        <p:blipFill>
          <a:blip r:embed="rId3"/>
          <a:srcRect/>
          <a:stretch>
            <a:fillRect/>
          </a:stretch>
        </p:blipFill>
        <p:spPr>
          <a:xfrm>
            <a:off x="7308854" y="5300667"/>
            <a:ext cx="1273173" cy="1341433"/>
          </a:xfrm>
          <a:prstGeom prst="rect">
            <a:avLst/>
          </a:prstGeom>
          <a:noFill/>
          <a:ln cap="flat">
            <a:noFill/>
          </a:ln>
        </p:spPr>
      </p:pic>
      <p:pic>
        <p:nvPicPr>
          <p:cNvPr id="5" name="Picture 4">
            <a:extLst>
              <a:ext uri="{FF2B5EF4-FFF2-40B4-BE49-F238E27FC236}">
                <a16:creationId xmlns:a16="http://schemas.microsoft.com/office/drawing/2014/main" id="{399D25EC-B3A1-4C90-969F-F4EE7803A8C7}"/>
              </a:ext>
            </a:extLst>
          </p:cNvPr>
          <p:cNvPicPr>
            <a:picLocks noChangeAspect="1"/>
          </p:cNvPicPr>
          <p:nvPr/>
        </p:nvPicPr>
        <p:blipFill>
          <a:blip r:embed="rId4"/>
          <a:srcRect/>
          <a:stretch>
            <a:fillRect/>
          </a:stretch>
        </p:blipFill>
        <p:spPr>
          <a:xfrm>
            <a:off x="761996" y="304796"/>
            <a:ext cx="1371600" cy="1157292"/>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B322-CC6F-4C01-874D-BF464B3C9AAB}"/>
              </a:ext>
            </a:extLst>
          </p:cNvPr>
          <p:cNvSpPr txBox="1">
            <a:spLocks noGrp="1"/>
          </p:cNvSpPr>
          <p:nvPr>
            <p:ph type="title"/>
          </p:nvPr>
        </p:nvSpPr>
        <p:spPr>
          <a:xfrm>
            <a:off x="539550" y="620685"/>
            <a:ext cx="8229600" cy="1066803"/>
          </a:xfrm>
          <a:prstGeom prst="rect">
            <a:avLst/>
          </a:prstGeom>
          <a:noFill/>
          <a:ln>
            <a:noFill/>
          </a:ln>
        </p:spPr>
        <p:txBody>
          <a:bodyPr vert="horz" wrap="square" lIns="91440" tIns="45720" rIns="91440" bIns="45720" anchor="ctr" anchorCtr="0" compatLnSpc="1">
            <a:normAutofit/>
          </a:bodyPr>
          <a:lstStyle/>
          <a:p>
            <a:pPr lvl="0"/>
            <a:r>
              <a:rPr lang="en-GB" u="sng">
                <a:solidFill>
                  <a:srgbClr val="000000"/>
                </a:solidFill>
                <a:latin typeface="Comic Sans MS" pitchFamily="66"/>
              </a:rPr>
              <a:t>We encourage independence </a:t>
            </a:r>
          </a:p>
        </p:txBody>
      </p:sp>
      <p:sp>
        <p:nvSpPr>
          <p:cNvPr id="3" name="Content Placeholder 2">
            <a:extLst>
              <a:ext uri="{FF2B5EF4-FFF2-40B4-BE49-F238E27FC236}">
                <a16:creationId xmlns:a16="http://schemas.microsoft.com/office/drawing/2014/main" id="{627D04D3-19B2-4800-8743-42D21D2F4916}"/>
              </a:ext>
            </a:extLst>
          </p:cNvPr>
          <p:cNvSpPr txBox="1">
            <a:spLocks noGrp="1"/>
          </p:cNvSpPr>
          <p:nvPr>
            <p:ph idx="1"/>
          </p:nvPr>
        </p:nvSpPr>
        <p:spPr>
          <a:xfrm>
            <a:off x="539550" y="1666384"/>
            <a:ext cx="8229600" cy="4525959"/>
          </a:xfrm>
          <a:prstGeom prst="rect">
            <a:avLst/>
          </a:prstGeom>
          <a:noFill/>
          <a:ln>
            <a:noFill/>
          </a:ln>
        </p:spPr>
        <p:txBody>
          <a:bodyPr vert="horz" wrap="square" lIns="91440" tIns="45720" rIns="91440" bIns="45720" anchor="t" anchorCtr="0" compatLnSpc="1">
            <a:normAutofit fontScale="92500"/>
          </a:bodyPr>
          <a:lstStyle/>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We encourage children to:</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Come into class leaving parents and carers at the door. </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Take off and put on their own coat </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Put away lunch boxes, water bottles and reading folders</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Change their own shoes </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 Use the toilet and wash hands independently</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 Become more independent in play and accessing activities. </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 Take turns and share. </a:t>
            </a:r>
          </a:p>
          <a:p>
            <a:pPr marL="342900" lvl="0" indent="-342900">
              <a:lnSpc>
                <a:spcPct val="87000"/>
              </a:lnSpc>
              <a:buFont typeface="Wingdings" panose="05000000000000000000" pitchFamily="2" charset="2"/>
              <a:buChar char="ü"/>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Ask for help when they need it.</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Comic Sans MS" pitchFamily="66"/>
            </a:endParaRP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DA1F28"/>
                </a:solidFill>
                <a:latin typeface="Comic Sans MS" pitchFamily="66"/>
              </a:rPr>
              <a:t>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Comic Sans MS" pitchFamily="66"/>
              </a:rPr>
              <a:t>In your packs you will find a </a:t>
            </a:r>
            <a:r>
              <a:rPr lang="en-GB" sz="2400" dirty="0">
                <a:highlight>
                  <a:srgbClr val="FFFF00"/>
                </a:highlight>
                <a:latin typeface="Comic Sans MS" pitchFamily="66"/>
              </a:rPr>
              <a:t>readiness checklist </a:t>
            </a:r>
            <a:r>
              <a:rPr lang="en-GB" sz="2400" dirty="0">
                <a:latin typeface="Comic Sans MS" pitchFamily="66"/>
              </a:rPr>
              <a:t>to support your child in preparing for starting Reception.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DA1F28"/>
              </a:solidFill>
              <a:latin typeface="Comic Sans MS" pitchFamily="66"/>
            </a:endParaRPr>
          </a:p>
          <a:p>
            <a:pPr lvl="0"/>
            <a:endParaRPr lang="en-GB"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Urba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4D6D6CF4352242959FF8FDFD711872" ma:contentTypeVersion="13" ma:contentTypeDescription="Create a new document." ma:contentTypeScope="" ma:versionID="fc401aa88788745050ebc3fa1132243d">
  <xsd:schema xmlns:xsd="http://www.w3.org/2001/XMLSchema" xmlns:xs="http://www.w3.org/2001/XMLSchema" xmlns:p="http://schemas.microsoft.com/office/2006/metadata/properties" xmlns:ns3="3ddc0706-d639-453c-974e-36b5d916990f" xmlns:ns4="23ee4b96-e07f-4bc1-84dd-96da8eca7e6c" targetNamespace="http://schemas.microsoft.com/office/2006/metadata/properties" ma:root="true" ma:fieldsID="0845c49b74401d1e7957394a2fd42125" ns3:_="" ns4:_="">
    <xsd:import namespace="3ddc0706-d639-453c-974e-36b5d916990f"/>
    <xsd:import namespace="23ee4b96-e07f-4bc1-84dd-96da8eca7e6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dc0706-d639-453c-974e-36b5d91699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ee4b96-e07f-4bc1-84dd-96da8eca7e6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C6B18B-1298-4E88-9506-85C9E810A183}">
  <ds:schemaRefs>
    <ds:schemaRef ds:uri="http://purl.org/dc/terms/"/>
    <ds:schemaRef ds:uri="http://schemas.openxmlformats.org/package/2006/metadata/core-properties"/>
    <ds:schemaRef ds:uri="23ee4b96-e07f-4bc1-84dd-96da8eca7e6c"/>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ddc0706-d639-453c-974e-36b5d916990f"/>
    <ds:schemaRef ds:uri="http://www.w3.org/XML/1998/namespace"/>
  </ds:schemaRefs>
</ds:datastoreItem>
</file>

<file path=customXml/itemProps2.xml><?xml version="1.0" encoding="utf-8"?>
<ds:datastoreItem xmlns:ds="http://schemas.openxmlformats.org/officeDocument/2006/customXml" ds:itemID="{3A7B6CF1-1D3B-49C6-A0E5-6EDC5601440B}">
  <ds:schemaRefs>
    <ds:schemaRef ds:uri="http://schemas.microsoft.com/sharepoint/v3/contenttype/forms"/>
  </ds:schemaRefs>
</ds:datastoreItem>
</file>

<file path=customXml/itemProps3.xml><?xml version="1.0" encoding="utf-8"?>
<ds:datastoreItem xmlns:ds="http://schemas.openxmlformats.org/officeDocument/2006/customXml" ds:itemID="{B14E6859-2A3D-40C1-9EF3-0DECB95DD4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dc0706-d639-453c-974e-36b5d916990f"/>
    <ds:schemaRef ds:uri="23ee4b96-e07f-4bc1-84dd-96da8eca7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12885</TotalTime>
  <Words>2469</Words>
  <Application>Microsoft Office PowerPoint</Application>
  <PresentationFormat>On-screen Show (4:3)</PresentationFormat>
  <Paragraphs>300</Paragraphs>
  <Slides>40</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Calibri</vt:lpstr>
      <vt:lpstr>Comic Sans MS</vt:lpstr>
      <vt:lpstr>Georgia</vt:lpstr>
      <vt:lpstr>Open Sans</vt:lpstr>
      <vt:lpstr>SassoonCRInfant</vt:lpstr>
      <vt:lpstr>Times New Roman</vt:lpstr>
      <vt:lpstr>Trebuchet MS</vt:lpstr>
      <vt:lpstr>Wingdings</vt:lpstr>
      <vt:lpstr>Wingdings 2</vt:lpstr>
      <vt:lpstr>Urban</vt:lpstr>
      <vt:lpstr>1_Urban</vt:lpstr>
      <vt:lpstr>Transition to Reception </vt:lpstr>
      <vt:lpstr>PowerPoint Presentation</vt:lpstr>
      <vt:lpstr>Mental Health and Well-being</vt:lpstr>
      <vt:lpstr>Meet the Team </vt:lpstr>
      <vt:lpstr>Reception Team:  </vt:lpstr>
      <vt:lpstr>The Curriculum</vt:lpstr>
      <vt:lpstr>Child Initiated Play</vt:lpstr>
      <vt:lpstr>The adults role</vt:lpstr>
      <vt:lpstr>We encourage independence </vt:lpstr>
      <vt:lpstr>Areas of learning in the early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Floor Books</vt:lpstr>
      <vt:lpstr>Reading – Read Write Inc.</vt:lpstr>
      <vt:lpstr>PowerPoint Presentation</vt:lpstr>
      <vt:lpstr>Library</vt:lpstr>
      <vt:lpstr>Session Times </vt:lpstr>
      <vt:lpstr>Attendance</vt:lpstr>
      <vt:lpstr>Morning Club </vt:lpstr>
      <vt:lpstr>A little extra . . .</vt:lpstr>
      <vt:lpstr>School meals</vt:lpstr>
      <vt:lpstr>School Uniform</vt:lpstr>
      <vt:lpstr>50 things to do before you’re 5!</vt:lpstr>
      <vt:lpstr>PowerPoint Presentation</vt:lpstr>
      <vt:lpstr>Medical Needs</vt:lpstr>
      <vt:lpstr>PowerPoint Presentation</vt:lpstr>
      <vt:lpstr>Behaviour </vt:lpstr>
      <vt:lpstr>Parental involvement</vt:lpstr>
      <vt:lpstr>PowerPoint Presentation</vt:lpstr>
      <vt:lpstr>Web Links</vt:lpstr>
      <vt:lpstr>We look forward to seeing you, when you start with us on Tuesday 3rd September.</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KS2</dc:title>
  <dc:creator>Helen Hudson</dc:creator>
  <cp:lastModifiedBy>Natalie Wilson</cp:lastModifiedBy>
  <cp:revision>122</cp:revision>
  <dcterms:created xsi:type="dcterms:W3CDTF">2013-06-23T21:51:05Z</dcterms:created>
  <dcterms:modified xsi:type="dcterms:W3CDTF">2025-02-26T08:54:20Z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0x010100D24D6D6CF4352242959FF8FDFD711872</vt:lpwstr>
  </property>
</Properties>
</file>